
<file path=[Content_Types].xml><?xml version="1.0" encoding="utf-8"?>
<Types xmlns="http://schemas.openxmlformats.org/package/2006/content-types">
  <Default Extension="gif" ContentType="image/gif"/>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4"/>
  </p:notesMasterIdLst>
  <p:handoutMasterIdLst>
    <p:handoutMasterId r:id="rId25"/>
  </p:handoutMasterIdLst>
  <p:sldIdLst>
    <p:sldId id="296" r:id="rId5"/>
    <p:sldId id="305" r:id="rId6"/>
    <p:sldId id="307" r:id="rId7"/>
    <p:sldId id="263" r:id="rId8"/>
    <p:sldId id="265" r:id="rId9"/>
    <p:sldId id="262" r:id="rId10"/>
    <p:sldId id="297" r:id="rId11"/>
    <p:sldId id="303" r:id="rId12"/>
    <p:sldId id="278" r:id="rId13"/>
    <p:sldId id="299" r:id="rId14"/>
    <p:sldId id="300" r:id="rId15"/>
    <p:sldId id="301" r:id="rId16"/>
    <p:sldId id="302" r:id="rId17"/>
    <p:sldId id="267" r:id="rId18"/>
    <p:sldId id="298" r:id="rId19"/>
    <p:sldId id="285" r:id="rId20"/>
    <p:sldId id="286" r:id="rId21"/>
    <p:sldId id="306" r:id="rId22"/>
    <p:sldId id="287" r:id="rId23"/>
  </p:sldIdLst>
  <p:sldSz cx="12192000" cy="6858000"/>
  <p:notesSz cx="6858000" cy="9144000"/>
  <p:defaultTextStyle>
    <a:defPPr rtl="0">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1D51"/>
    <a:srgbClr val="2C567A"/>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34" autoAdjust="0"/>
    <p:restoredTop sz="87887" autoAdjust="0"/>
  </p:normalViewPr>
  <p:slideViewPr>
    <p:cSldViewPr snapToGrid="0" showGuides="1">
      <p:cViewPr varScale="1">
        <p:scale>
          <a:sx n="98" d="100"/>
          <a:sy n="98" d="100"/>
        </p:scale>
        <p:origin x="966"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5" qsCatId="simple" csTypeId="urn:microsoft.com/office/officeart/2005/8/colors/accent1_2" csCatId="accent1" phldr="1"/>
      <dgm:spPr/>
      <dgm:t>
        <a:bodyPr rtlCol="0"/>
        <a:lstStyle/>
        <a:p>
          <a:pPr rtl="0"/>
          <a:endParaRPr lang="en-US"/>
        </a:p>
      </dgm:t>
    </dgm:pt>
    <dgm:pt modelId="{A8C03FBB-4A75-4460-AEA6-DEAEB9C61496}">
      <dgm:prSet phldrT="[Text]" phldr="0"/>
      <dgm:spPr/>
      <dgm:t>
        <a:bodyPr rtlCol="0"/>
        <a:lstStyle/>
        <a:p>
          <a:pPr>
            <a:defRPr b="1"/>
          </a:pPr>
          <a:r>
            <a:rPr lang="ru" dirty="0">
              <a:solidFill>
                <a:schemeClr val="accent2">
                  <a:lumMod val="25000"/>
                </a:schemeClr>
              </a:solidFill>
              <a:latin typeface="+mn-lt"/>
            </a:rPr>
            <a:t>Сбор данных</a:t>
          </a:r>
        </a:p>
      </dgm:t>
    </dgm:pt>
    <dgm:pt modelId="{4E972F7F-4B1B-47AA-A25B-1FFC561F1C76}" type="parTrans" cxnId="{D3D81948-D963-4D1E-AE16-9705EAF510FC}">
      <dgm:prSet/>
      <dgm:spPr/>
      <dgm:t>
        <a:bodyPr rtlCol="0"/>
        <a:lstStyle/>
        <a:p>
          <a:pPr rtl="0"/>
          <a:endParaRPr lang="en-US">
            <a:latin typeface="+mn-lt"/>
          </a:endParaRPr>
        </a:p>
      </dgm:t>
    </dgm:pt>
    <dgm:pt modelId="{67361508-930A-4A23-8CFC-BB56DA645C3C}" type="sibTrans" cxnId="{D3D81948-D963-4D1E-AE16-9705EAF510FC}">
      <dgm:prSet/>
      <dgm:spPr/>
      <dgm:t>
        <a:bodyPr rtlCol="0"/>
        <a:lstStyle/>
        <a:p>
          <a:pPr rtl="0"/>
          <a:endParaRPr lang="en-US">
            <a:latin typeface="+mn-lt"/>
          </a:endParaRPr>
        </a:p>
      </dgm:t>
    </dgm:pt>
    <dgm:pt modelId="{5E71F362-34DF-4EEC-92A3-0EFE450E05E4}">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Поиск и обработка данных</a:t>
          </a:r>
        </a:p>
      </dgm:t>
    </dgm:pt>
    <dgm:pt modelId="{8E5EE4D1-908E-455C-B8B3-281AD42DEC9A}" type="parTrans" cxnId="{B99CA6C9-28D1-4DDB-B8EC-AED73AD115CA}">
      <dgm:prSet/>
      <dgm:spPr/>
      <dgm:t>
        <a:bodyPr rtlCol="0"/>
        <a:lstStyle/>
        <a:p>
          <a:pPr rtl="0"/>
          <a:endParaRPr lang="en-US">
            <a:latin typeface="+mn-lt"/>
          </a:endParaRPr>
        </a:p>
      </dgm:t>
    </dgm:pt>
    <dgm:pt modelId="{B208B24A-E9FD-40A9-B764-FB7C2B7ED8B9}" type="sibTrans" cxnId="{B99CA6C9-28D1-4DDB-B8EC-AED73AD115CA}">
      <dgm:prSet/>
      <dgm:spPr/>
      <dgm:t>
        <a:bodyPr rtlCol="0"/>
        <a:lstStyle/>
        <a:p>
          <a:pPr rtl="0"/>
          <a:endParaRPr lang="en-US">
            <a:latin typeface="+mn-lt"/>
          </a:endParaRPr>
        </a:p>
      </dgm:t>
    </dgm:pt>
    <dgm:pt modelId="{91969DED-4CB8-4A14-A50B-3F7B848E46B5}">
      <dgm:prSet phldrT="[Text]" phldr="0"/>
      <dgm:spPr/>
      <dgm:t>
        <a:bodyPr rtlCol="0"/>
        <a:lstStyle/>
        <a:p>
          <a:pPr>
            <a:defRPr b="1"/>
          </a:pPr>
          <a:r>
            <a:rPr lang="ru" dirty="0">
              <a:solidFill>
                <a:schemeClr val="accent2">
                  <a:lumMod val="25000"/>
                </a:schemeClr>
              </a:solidFill>
              <a:latin typeface="+mn-lt"/>
            </a:rPr>
            <a:t>Обучение нейросети</a:t>
          </a:r>
        </a:p>
      </dgm:t>
    </dgm:pt>
    <dgm:pt modelId="{441CD73D-85E1-42A6-BCF8-362A3247E2F3}" type="parTrans" cxnId="{537F2ED0-8BD0-4AD5-B60D-89B660EDA1AC}">
      <dgm:prSet/>
      <dgm:spPr/>
      <dgm:t>
        <a:bodyPr rtlCol="0"/>
        <a:lstStyle/>
        <a:p>
          <a:pPr rtl="0"/>
          <a:endParaRPr lang="en-US">
            <a:latin typeface="+mn-lt"/>
          </a:endParaRPr>
        </a:p>
      </dgm:t>
    </dgm:pt>
    <dgm:pt modelId="{81CA8AA2-C0C3-4381-BA8B-413EDD578B83}" type="sibTrans" cxnId="{537F2ED0-8BD0-4AD5-B60D-89B660EDA1AC}">
      <dgm:prSet/>
      <dgm:spPr/>
      <dgm:t>
        <a:bodyPr rtlCol="0"/>
        <a:lstStyle/>
        <a:p>
          <a:pPr rtl="0"/>
          <a:endParaRPr lang="en-US">
            <a:latin typeface="+mn-lt"/>
          </a:endParaRPr>
        </a:p>
      </dgm:t>
    </dgm:pt>
    <dgm:pt modelId="{8A04F340-E8E1-4146-9905-E7ADCAEAABD7}">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Архитектура и настройка ИИ</a:t>
          </a:r>
        </a:p>
      </dgm:t>
    </dgm:pt>
    <dgm:pt modelId="{4EBD5EC2-45ED-4ED6-8376-97D155A911AE}" type="parTrans" cxnId="{E636BFFB-0404-4D4B-B3F0-C64FDFD9DDEF}">
      <dgm:prSet/>
      <dgm:spPr/>
      <dgm:t>
        <a:bodyPr rtlCol="0"/>
        <a:lstStyle/>
        <a:p>
          <a:pPr rtl="0"/>
          <a:endParaRPr lang="en-US">
            <a:latin typeface="+mn-lt"/>
          </a:endParaRPr>
        </a:p>
      </dgm:t>
    </dgm:pt>
    <dgm:pt modelId="{F9CD2A04-6A34-4104-A971-391788B88F55}" type="sibTrans" cxnId="{E636BFFB-0404-4D4B-B3F0-C64FDFD9DDEF}">
      <dgm:prSet/>
      <dgm:spPr/>
      <dgm:t>
        <a:bodyPr rtlCol="0"/>
        <a:lstStyle/>
        <a:p>
          <a:pPr rtl="0"/>
          <a:endParaRPr lang="en-US">
            <a:latin typeface="+mn-lt"/>
          </a:endParaRPr>
        </a:p>
      </dgm:t>
    </dgm:pt>
    <dgm:pt modelId="{3CC73758-10C1-47F8-AFA7-1A986D4DDD60}">
      <dgm:prSet phldrT="[Text]" phldr="0"/>
      <dgm:spPr/>
      <dgm:t>
        <a:bodyPr rtlCol="0"/>
        <a:lstStyle/>
        <a:p>
          <a:pPr>
            <a:defRPr b="1"/>
          </a:pPr>
          <a:r>
            <a:rPr lang="ru" dirty="0">
              <a:solidFill>
                <a:schemeClr val="accent2">
                  <a:lumMod val="25000"/>
                </a:schemeClr>
              </a:solidFill>
              <a:latin typeface="+mn-lt"/>
            </a:rPr>
            <a:t>Запуск сервера</a:t>
          </a:r>
        </a:p>
      </dgm:t>
    </dgm:pt>
    <dgm:pt modelId="{FF6AE4B6-4A2F-49EE-9316-9AF55E77838B}" type="parTrans" cxnId="{4A69F85D-5C15-48FD-893A-B3050E1BADEB}">
      <dgm:prSet/>
      <dgm:spPr/>
      <dgm:t>
        <a:bodyPr rtlCol="0"/>
        <a:lstStyle/>
        <a:p>
          <a:pPr rtl="0"/>
          <a:endParaRPr lang="en-US">
            <a:latin typeface="+mn-lt"/>
          </a:endParaRPr>
        </a:p>
      </dgm:t>
    </dgm:pt>
    <dgm:pt modelId="{D8170BBA-6035-4773-8431-FEDD687647FF}" type="sibTrans" cxnId="{4A69F85D-5C15-48FD-893A-B3050E1BADEB}">
      <dgm:prSet/>
      <dgm:spPr/>
      <dgm:t>
        <a:bodyPr rtlCol="0"/>
        <a:lstStyle/>
        <a:p>
          <a:pPr rtl="0"/>
          <a:endParaRPr lang="en-US">
            <a:latin typeface="+mn-lt"/>
          </a:endParaRPr>
        </a:p>
      </dgm:t>
    </dgm:pt>
    <dgm:pt modelId="{FD9CA14A-483C-4869-B0C1-7C5FB7EEDBCC}">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 Дизайн и подключение</a:t>
          </a:r>
        </a:p>
      </dgm:t>
    </dgm:pt>
    <dgm:pt modelId="{8182A92F-45BA-4CD1-8E43-0B0810A50FEB}" type="parTrans" cxnId="{5EDA943F-300F-408A-A52E-3D5140FD5C22}">
      <dgm:prSet/>
      <dgm:spPr/>
      <dgm:t>
        <a:bodyPr rtlCol="0"/>
        <a:lstStyle/>
        <a:p>
          <a:pPr rtl="0"/>
          <a:endParaRPr lang="en-US">
            <a:latin typeface="+mn-lt"/>
          </a:endParaRPr>
        </a:p>
      </dgm:t>
    </dgm:pt>
    <dgm:pt modelId="{914BB93C-EA8A-4B5B-8F06-30DA7C7F4B7B}" type="sibTrans" cxnId="{5EDA943F-300F-408A-A52E-3D5140FD5C22}">
      <dgm:prSet/>
      <dgm:spPr/>
      <dgm:t>
        <a:bodyPr rtlCol="0"/>
        <a:lstStyle/>
        <a:p>
          <a:pPr rtl="0"/>
          <a:endParaRPr lang="en-US">
            <a:latin typeface="+mn-lt"/>
          </a:endParaRPr>
        </a:p>
      </dgm:t>
    </dgm:pt>
    <dgm:pt modelId="{D2FE027B-4161-41E1-B4D4-02AECB2E3FA0}">
      <dgm:prSet phldrT="[Text]" phldr="0"/>
      <dgm:spPr/>
      <dgm:t>
        <a:bodyPr rtlCol="0"/>
        <a:lstStyle/>
        <a:p>
          <a:pPr>
            <a:defRPr b="1"/>
          </a:pPr>
          <a:r>
            <a:rPr lang="ru" dirty="0">
              <a:solidFill>
                <a:schemeClr val="accent2">
                  <a:lumMod val="25000"/>
                </a:schemeClr>
              </a:solidFill>
              <a:latin typeface="+mn-lt"/>
            </a:rPr>
            <a:t>Тестирование</a:t>
          </a:r>
        </a:p>
      </dgm:t>
    </dgm:pt>
    <dgm:pt modelId="{88680CFE-3CE0-4842-B3D3-716D3B671238}" type="parTrans" cxnId="{4F4F82A2-02F1-492B-96C1-46C070BEFCE3}">
      <dgm:prSet/>
      <dgm:spPr/>
      <dgm:t>
        <a:bodyPr rtlCol="0"/>
        <a:lstStyle/>
        <a:p>
          <a:pPr rtl="0"/>
          <a:endParaRPr lang="en-US">
            <a:latin typeface="+mn-lt"/>
          </a:endParaRPr>
        </a:p>
      </dgm:t>
    </dgm:pt>
    <dgm:pt modelId="{4D59E06B-629C-40B5-96D3-423B7A56C945}" type="sibTrans" cxnId="{4F4F82A2-02F1-492B-96C1-46C070BEFCE3}">
      <dgm:prSet/>
      <dgm:spPr/>
      <dgm:t>
        <a:bodyPr rtlCol="0"/>
        <a:lstStyle/>
        <a:p>
          <a:pPr rtl="0"/>
          <a:endParaRPr lang="en-US">
            <a:latin typeface="+mn-lt"/>
          </a:endParaRPr>
        </a:p>
      </dgm:t>
    </dgm:pt>
    <dgm:pt modelId="{2BE415B7-7185-4956-8487-237B40BC0EE5}">
      <dgm:prSet phldrT="[Text]" phldr="0" custT="1"/>
      <dgm:spPr>
        <a:solidFill>
          <a:schemeClr val="accent3">
            <a:alpha val="90000"/>
          </a:schemeClr>
        </a:solidFill>
      </dgm:spPr>
      <dgm:t>
        <a:bodyPr rtlCol="0"/>
        <a:lstStyle/>
        <a:p>
          <a:pPr algn="ctr"/>
          <a:r>
            <a:rPr lang="ru" sz="1800" dirty="0">
              <a:solidFill>
                <a:schemeClr val="accent2">
                  <a:lumMod val="25000"/>
                </a:schemeClr>
              </a:solidFill>
              <a:latin typeface="+mn-lt"/>
            </a:rPr>
            <a:t>Оптимизация</a:t>
          </a:r>
        </a:p>
      </dgm:t>
    </dgm:pt>
    <dgm:pt modelId="{A38E847E-0D1D-4F40-9A71-4D5999ADE08B}" type="parTrans" cxnId="{8A04C4F6-2207-4CAE-9475-2C3BD4DC8EB6}">
      <dgm:prSet/>
      <dgm:spPr/>
      <dgm:t>
        <a:bodyPr rtlCol="0"/>
        <a:lstStyle/>
        <a:p>
          <a:pPr rtl="0"/>
          <a:endParaRPr lang="en-US">
            <a:latin typeface="+mn-lt"/>
          </a:endParaRPr>
        </a:p>
      </dgm:t>
    </dgm:pt>
    <dgm:pt modelId="{F0D1C61C-E3F2-49BA-A2D8-C04A81308E5D}" type="sibTrans" cxnId="{8A04C4F6-2207-4CAE-9475-2C3BD4DC8EB6}">
      <dgm:prSet/>
      <dgm:spPr/>
      <dgm:t>
        <a:bodyPr rtlCol="0"/>
        <a:lstStyle/>
        <a:p>
          <a:pPr rtl="0"/>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1">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2F47B106-37D7-48F3-8DEB-2F663271EF0E}" type="presOf" srcId="{3CC73758-10C1-47F8-AFA7-1A986D4DDD60}" destId="{E712D073-0B15-4887-9DCE-A27BCACBC178}" srcOrd="0" destOrd="0" presId="urn:microsoft.com/office/officeart/2016/7/layout/BasicTimeline"/>
    <dgm:cxn modelId="{C9178709-A083-4A7C-88EC-D321AA15A25B}" type="presOf" srcId="{2BE415B7-7185-4956-8487-237B40BC0EE5}" destId="{6C3A59BD-6D45-4573-B098-8CB5207F194D}" srcOrd="0" destOrd="0" presId="urn:microsoft.com/office/officeart/2016/7/layout/BasicTimeline"/>
    <dgm:cxn modelId="{60028012-FC89-4FB0-A858-CA317DD8B171}" type="presOf" srcId="{A8C03FBB-4A75-4460-AEA6-DEAEB9C61496}" destId="{FE5C7F33-9326-49FB-89A3-8A20163AD994}" srcOrd="0" destOrd="0" presId="urn:microsoft.com/office/officeart/2016/7/layout/BasicTimeline"/>
    <dgm:cxn modelId="{46B3692D-30B9-40F6-8E48-7173A2D92976}" type="presOf" srcId="{8A04F340-E8E1-4146-9905-E7ADCAEAABD7}" destId="{DADAA0C9-3E42-4088-8622-30E9F6EA139A}"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851C4F40-5CD3-42D5-9159-FF6E11D923DD}" type="presOf" srcId="{D2FE027B-4161-41E1-B4D4-02AECB2E3FA0}" destId="{F782935D-BBBD-4420-826A-F71C517659B6}" srcOrd="0" destOrd="0" presId="urn:microsoft.com/office/officeart/2016/7/layout/BasicTimeline"/>
    <dgm:cxn modelId="{4A69F85D-5C15-48FD-893A-B3050E1BADEB}" srcId="{A66480AC-C0DE-4E5E-9ECD-9AE37E3FCB79}" destId="{3CC73758-10C1-47F8-AFA7-1A986D4DDD60}" srcOrd="2" destOrd="0" parTransId="{FF6AE4B6-4A2F-49EE-9316-9AF55E77838B}" sibTransId="{D8170BBA-6035-4773-8431-FEDD687647FF}"/>
    <dgm:cxn modelId="{19481046-FE8D-4280-BC20-598D2CFB3DC7}" type="presOf" srcId="{91969DED-4CB8-4A14-A50B-3F7B848E46B5}" destId="{60D0713D-AF69-4AF8-B071-F65622790886}" srcOrd="0" destOrd="0" presId="urn:microsoft.com/office/officeart/2016/7/layout/BasicTimeline"/>
    <dgm:cxn modelId="{D3D81948-D963-4D1E-AE16-9705EAF510FC}" srcId="{A66480AC-C0DE-4E5E-9ECD-9AE37E3FCB79}" destId="{A8C03FBB-4A75-4460-AEA6-DEAEB9C61496}" srcOrd="0" destOrd="0" parTransId="{4E972F7F-4B1B-47AA-A25B-1FFC561F1C76}" sibTransId="{67361508-930A-4A23-8CFC-BB56DA645C3C}"/>
    <dgm:cxn modelId="{4F4F82A2-02F1-492B-96C1-46C070BEFCE3}" srcId="{A66480AC-C0DE-4E5E-9ECD-9AE37E3FCB79}" destId="{D2FE027B-4161-41E1-B4D4-02AECB2E3FA0}" srcOrd="3" destOrd="0" parTransId="{88680CFE-3CE0-4842-B3D3-716D3B671238}" sibTransId="{4D59E06B-629C-40B5-96D3-423B7A56C945}"/>
    <dgm:cxn modelId="{0DF972BA-1DDB-4FAC-A847-AB814E28BE57}" type="presOf" srcId="{FD9CA14A-483C-4869-B0C1-7C5FB7EEDBCC}" destId="{E0D48281-565D-47A3-9B6C-576231178549}"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ACC8F7CC-2B13-4CF2-AD15-94D26D178E2C}" type="presOf" srcId="{5E71F362-34DF-4EEC-92A3-0EFE450E05E4}" destId="{BA29120C-7C6B-4F62-9079-4AD528BC0744}" srcOrd="0" destOrd="0" presId="urn:microsoft.com/office/officeart/2016/7/layout/BasicTimeline"/>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8A04C4F6-2207-4CAE-9475-2C3BD4DC8EB6}" srcId="{D2FE027B-4161-41E1-B4D4-02AECB2E3FA0}" destId="{2BE415B7-7185-4956-8487-237B40BC0EE5}" srcOrd="0" destOrd="0" parTransId="{A38E847E-0D1D-4F40-9A71-4D5999ADE08B}" sibTransId="{F0D1C61C-E3F2-49BA-A2D8-C04A81308E5D}"/>
    <dgm:cxn modelId="{E636BFFB-0404-4D4B-B3F0-C64FDFD9DDEF}" srcId="{91969DED-4CB8-4A14-A50B-3F7B848E46B5}" destId="{8A04F340-E8E1-4146-9905-E7ADCAEAABD7}" srcOrd="0" destOrd="0" parTransId="{4EBD5EC2-45ED-4ED6-8376-97D155A911AE}" sibTransId="{F9CD2A04-6A34-4104-A971-391788B88F55}"/>
    <dgm:cxn modelId="{EFD49A53-8B00-4C3D-9F58-057241FAC1AF}" type="presParOf" srcId="{9FFA803F-EA25-49D8-A073-96E9747E345F}" destId="{EE0E6265-BE99-48D1-8879-DB5A75D6D78E}" srcOrd="0" destOrd="0" presId="urn:microsoft.com/office/officeart/2016/7/layout/BasicTimeline"/>
    <dgm:cxn modelId="{EB30BCBD-7B5F-412D-AE2F-BDE4EF570785}" type="presParOf" srcId="{9FFA803F-EA25-49D8-A073-96E9747E345F}" destId="{BDA8F949-88B8-486D-9E41-ABA1463A8926}" srcOrd="1" destOrd="0" presId="urn:microsoft.com/office/officeart/2016/7/layout/BasicTimeline"/>
    <dgm:cxn modelId="{2DD1AA96-BE53-4226-85A2-19BC7B747B7C}" type="presParOf" srcId="{BDA8F949-88B8-486D-9E41-ABA1463A8926}" destId="{A41AEE8D-8763-4311-BB07-B499A93D76EA}" srcOrd="0" destOrd="0" presId="urn:microsoft.com/office/officeart/2016/7/layout/BasicTimeline"/>
    <dgm:cxn modelId="{226DC034-F405-49DC-A871-EB76C7E2948D}" type="presParOf" srcId="{A41AEE8D-8763-4311-BB07-B499A93D76EA}" destId="{FE5C7F33-9326-49FB-89A3-8A20163AD994}" srcOrd="0" destOrd="0" presId="urn:microsoft.com/office/officeart/2016/7/layout/BasicTimeline"/>
    <dgm:cxn modelId="{ED01187B-21C3-4F10-8D9D-B245F901D88E}" type="presParOf" srcId="{A41AEE8D-8763-4311-BB07-B499A93D76EA}" destId="{C51067AB-548D-47E7-B9DD-C7A4C9600F8C}" srcOrd="1" destOrd="0" presId="urn:microsoft.com/office/officeart/2016/7/layout/BasicTimeline"/>
    <dgm:cxn modelId="{CE5D736F-F56E-4D56-A4AA-E1E291E9BAFB}" type="presParOf" srcId="{C51067AB-548D-47E7-B9DD-C7A4C9600F8C}" destId="{BA29120C-7C6B-4F62-9079-4AD528BC0744}" srcOrd="0" destOrd="0" presId="urn:microsoft.com/office/officeart/2016/7/layout/BasicTimeline"/>
    <dgm:cxn modelId="{F0342DA2-7CFF-46E8-B2E1-72F770CF62E2}" type="presParOf" srcId="{C51067AB-548D-47E7-B9DD-C7A4C9600F8C}" destId="{617B6CDA-9351-44EF-9011-41758FE93851}" srcOrd="1" destOrd="0" presId="urn:microsoft.com/office/officeart/2016/7/layout/BasicTimeline"/>
    <dgm:cxn modelId="{00A55389-48EC-4449-9526-EA807F202B9B}" type="presParOf" srcId="{A41AEE8D-8763-4311-BB07-B499A93D76EA}" destId="{A95DB80B-444A-4D69-B205-3A801BB8524A}" srcOrd="2" destOrd="0" presId="urn:microsoft.com/office/officeart/2016/7/layout/BasicTimeline"/>
    <dgm:cxn modelId="{75878CFF-31D3-4FCA-8B87-BE68EC9B8DE7}" type="presParOf" srcId="{A41AEE8D-8763-4311-BB07-B499A93D76EA}" destId="{FA19A0AA-8B0B-4AA8-A80D-08CFFDD3F112}" srcOrd="3" destOrd="0" presId="urn:microsoft.com/office/officeart/2016/7/layout/BasicTimeline"/>
    <dgm:cxn modelId="{16885083-8683-41D2-A5F1-24503D0CE050}" type="presParOf" srcId="{A41AEE8D-8763-4311-BB07-B499A93D76EA}" destId="{C298CC98-EF08-4D23-94A2-F58DEE6D7DE4}" srcOrd="4" destOrd="0" presId="urn:microsoft.com/office/officeart/2016/7/layout/BasicTimeline"/>
    <dgm:cxn modelId="{97DF3729-0223-42EC-867B-5A8701E09DEF}" type="presParOf" srcId="{BDA8F949-88B8-486D-9E41-ABA1463A8926}" destId="{F3D981F8-7433-4E93-99E6-2B447306B973}" srcOrd="1" destOrd="0" presId="urn:microsoft.com/office/officeart/2016/7/layout/BasicTimeline"/>
    <dgm:cxn modelId="{66B5CA61-5EE4-46EA-9372-DF88DD120EF9}" type="presParOf" srcId="{BDA8F949-88B8-486D-9E41-ABA1463A8926}" destId="{7D29DFA7-018B-45C9-AC1C-5CFC82FEE150}" srcOrd="2" destOrd="0" presId="urn:microsoft.com/office/officeart/2016/7/layout/BasicTimeline"/>
    <dgm:cxn modelId="{627C45BC-D613-4472-84DD-ED9D4124A3C0}" type="presParOf" srcId="{7D29DFA7-018B-45C9-AC1C-5CFC82FEE150}" destId="{60D0713D-AF69-4AF8-B071-F65622790886}" srcOrd="0" destOrd="0" presId="urn:microsoft.com/office/officeart/2016/7/layout/BasicTimeline"/>
    <dgm:cxn modelId="{F47BC501-914F-4D2A-8D7D-BE007CE26C5E}" type="presParOf" srcId="{7D29DFA7-018B-45C9-AC1C-5CFC82FEE150}" destId="{5DAA1547-FEA7-4F69-96D3-0E3A07601B1E}" srcOrd="1" destOrd="0" presId="urn:microsoft.com/office/officeart/2016/7/layout/BasicTimeline"/>
    <dgm:cxn modelId="{7D7E485B-EFC3-4352-A61B-13D803CD6D63}" type="presParOf" srcId="{5DAA1547-FEA7-4F69-96D3-0E3A07601B1E}" destId="{DADAA0C9-3E42-4088-8622-30E9F6EA139A}" srcOrd="0" destOrd="0" presId="urn:microsoft.com/office/officeart/2016/7/layout/BasicTimeline"/>
    <dgm:cxn modelId="{70B4A083-695F-4E72-A8C0-618A9BA87639}" type="presParOf" srcId="{5DAA1547-FEA7-4F69-96D3-0E3A07601B1E}" destId="{D2E61EE0-F306-43AF-AFF9-74A14B9CF379}" srcOrd="1" destOrd="0" presId="urn:microsoft.com/office/officeart/2016/7/layout/BasicTimeline"/>
    <dgm:cxn modelId="{157AFD93-A2C2-4F66-AA01-0349F4CA9B22}" type="presParOf" srcId="{7D29DFA7-018B-45C9-AC1C-5CFC82FEE150}" destId="{DBD74D6B-057A-432C-9067-BF618C19EB2A}" srcOrd="2" destOrd="0" presId="urn:microsoft.com/office/officeart/2016/7/layout/BasicTimeline"/>
    <dgm:cxn modelId="{8975D1D8-1FCC-41C1-988C-40E54DEF259E}" type="presParOf" srcId="{7D29DFA7-018B-45C9-AC1C-5CFC82FEE150}" destId="{0F979253-FD39-4920-BFCA-78C564B167EA}" srcOrd="3" destOrd="0" presId="urn:microsoft.com/office/officeart/2016/7/layout/BasicTimeline"/>
    <dgm:cxn modelId="{DEE25066-8EA7-425A-847D-728F9127EC26}" type="presParOf" srcId="{7D29DFA7-018B-45C9-AC1C-5CFC82FEE150}" destId="{C9B4B298-E04C-4317-856D-E345FE5EC64B}" srcOrd="4" destOrd="0" presId="urn:microsoft.com/office/officeart/2016/7/layout/BasicTimeline"/>
    <dgm:cxn modelId="{F7EB8053-A809-4767-AAE9-58F969101735}" type="presParOf" srcId="{BDA8F949-88B8-486D-9E41-ABA1463A8926}" destId="{9B636147-AF19-40E0-BE7D-3BE8148CC024}" srcOrd="3" destOrd="0" presId="urn:microsoft.com/office/officeart/2016/7/layout/BasicTimeline"/>
    <dgm:cxn modelId="{AD995657-C6A2-4F46-B8FF-9310A0080A67}" type="presParOf" srcId="{BDA8F949-88B8-486D-9E41-ABA1463A8926}" destId="{76CB18D4-86E2-467C-A2CF-3ED9EFE66BEA}" srcOrd="4" destOrd="0" presId="urn:microsoft.com/office/officeart/2016/7/layout/BasicTimeline"/>
    <dgm:cxn modelId="{F776CA9B-F3F2-474A-8356-F651EEC71D7A}" type="presParOf" srcId="{76CB18D4-86E2-467C-A2CF-3ED9EFE66BEA}" destId="{E712D073-0B15-4887-9DCE-A27BCACBC178}" srcOrd="0" destOrd="0" presId="urn:microsoft.com/office/officeart/2016/7/layout/BasicTimeline"/>
    <dgm:cxn modelId="{85DCAD50-D78B-4352-9544-39A1B7C49CFF}" type="presParOf" srcId="{76CB18D4-86E2-467C-A2CF-3ED9EFE66BEA}" destId="{4C57E835-21E8-44E9-8CE3-1E2D478ECB2B}" srcOrd="1" destOrd="0" presId="urn:microsoft.com/office/officeart/2016/7/layout/BasicTimeline"/>
    <dgm:cxn modelId="{42B83487-7302-4AA9-BC0C-A1543E0D0C29}" type="presParOf" srcId="{4C57E835-21E8-44E9-8CE3-1E2D478ECB2B}" destId="{E0D48281-565D-47A3-9B6C-576231178549}" srcOrd="0" destOrd="0" presId="urn:microsoft.com/office/officeart/2016/7/layout/BasicTimeline"/>
    <dgm:cxn modelId="{DA3F72F8-59A4-4657-ABF6-CFE500E0A900}" type="presParOf" srcId="{4C57E835-21E8-44E9-8CE3-1E2D478ECB2B}" destId="{E0365E95-CAD6-4660-956D-E490447A5CB4}" srcOrd="1" destOrd="0" presId="urn:microsoft.com/office/officeart/2016/7/layout/BasicTimeline"/>
    <dgm:cxn modelId="{2CDAB69F-896E-46CD-90F2-C40E507D0F98}" type="presParOf" srcId="{76CB18D4-86E2-467C-A2CF-3ED9EFE66BEA}" destId="{DCAE8A46-752C-4E82-84CE-E790E1F2918E}" srcOrd="2" destOrd="0" presId="urn:microsoft.com/office/officeart/2016/7/layout/BasicTimeline"/>
    <dgm:cxn modelId="{A0D3DD2E-6A5D-47D8-80F9-7A65F240CCB0}" type="presParOf" srcId="{76CB18D4-86E2-467C-A2CF-3ED9EFE66BEA}" destId="{B6459BF8-D2C3-4018-9C28-98667DC203F4}" srcOrd="3" destOrd="0" presId="urn:microsoft.com/office/officeart/2016/7/layout/BasicTimeline"/>
    <dgm:cxn modelId="{3543C31B-672B-4EE8-AC84-8E78C577ECAE}" type="presParOf" srcId="{76CB18D4-86E2-467C-A2CF-3ED9EFE66BEA}" destId="{EAB0CCC2-BFF9-432D-BA8E-7ECAF2D92AF2}" srcOrd="4" destOrd="0" presId="urn:microsoft.com/office/officeart/2016/7/layout/BasicTimeline"/>
    <dgm:cxn modelId="{DC8E6113-26F1-4748-846E-92347FE97551}" type="presParOf" srcId="{BDA8F949-88B8-486D-9E41-ABA1463A8926}" destId="{07073103-04B7-4C74-9AC8-048764100B10}" srcOrd="5" destOrd="0" presId="urn:microsoft.com/office/officeart/2016/7/layout/BasicTimeline"/>
    <dgm:cxn modelId="{72ECE40D-6891-4ABE-BB5E-A16167163EEE}" type="presParOf" srcId="{BDA8F949-88B8-486D-9E41-ABA1463A8926}" destId="{C68762A5-E9DF-484F-B385-6C7E07325E98}" srcOrd="6" destOrd="0" presId="urn:microsoft.com/office/officeart/2016/7/layout/BasicTimeline"/>
    <dgm:cxn modelId="{7A5A4B3F-B468-4C55-9C32-D47989F3B234}" type="presParOf" srcId="{C68762A5-E9DF-484F-B385-6C7E07325E98}" destId="{F782935D-BBBD-4420-826A-F71C517659B6}" srcOrd="0" destOrd="0" presId="urn:microsoft.com/office/officeart/2016/7/layout/BasicTimeline"/>
    <dgm:cxn modelId="{29471D14-00C9-4711-9A6D-93B478CCC454}" type="presParOf" srcId="{C68762A5-E9DF-484F-B385-6C7E07325E98}" destId="{3C71E446-482E-4CAC-8D42-2D4AC020412B}" srcOrd="1" destOrd="0" presId="urn:microsoft.com/office/officeart/2016/7/layout/BasicTimeline"/>
    <dgm:cxn modelId="{DCBA133D-368D-473A-AA5B-C46E3FFC5740}" type="presParOf" srcId="{3C71E446-482E-4CAC-8D42-2D4AC020412B}" destId="{6C3A59BD-6D45-4573-B098-8CB5207F194D}" srcOrd="0" destOrd="0" presId="urn:microsoft.com/office/officeart/2016/7/layout/BasicTimeline"/>
    <dgm:cxn modelId="{90273D08-7569-448F-AE78-C5F8DF14209E}" type="presParOf" srcId="{3C71E446-482E-4CAC-8D42-2D4AC020412B}" destId="{8EB042C8-D666-4667-A1E4-E0C87151B72F}" srcOrd="1" destOrd="0" presId="urn:microsoft.com/office/officeart/2016/7/layout/BasicTimeline"/>
    <dgm:cxn modelId="{50A601E3-6877-4459-8036-7AEB5E249AE1}" type="presParOf" srcId="{C68762A5-E9DF-484F-B385-6C7E07325E98}" destId="{086FB9B1-82B2-4197-8B33-6E7FF94F8D2E}" srcOrd="2" destOrd="0" presId="urn:microsoft.com/office/officeart/2016/7/layout/BasicTimeline"/>
    <dgm:cxn modelId="{12141AB5-F675-420B-B3FE-8347D0B923AC}" type="presParOf" srcId="{C68762A5-E9DF-484F-B385-6C7E07325E98}" destId="{3F359E8B-7C7E-4FD9-B106-36CCBFC731D5}" srcOrd="3" destOrd="0" presId="urn:microsoft.com/office/officeart/2016/7/layout/BasicTimeline"/>
    <dgm:cxn modelId="{75C35A2A-D742-49B1-ADF9-AC9247697001}"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956594"/>
          <a:ext cx="6619875" cy="0"/>
        </a:xfrm>
        <a:prstGeom prst="line">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sp:spPr>
      <dsp:style>
        <a:lnRef idx="1">
          <a:scrgbClr r="0" g="0" b="0"/>
        </a:lnRef>
        <a:fillRef idx="1">
          <a:scrgbClr r="0" g="0" b="0"/>
        </a:fillRef>
        <a:effectRef idx="2">
          <a:scrgbClr r="0" g="0" b="0"/>
        </a:effectRef>
        <a:fontRef idx="minor"/>
      </dsp:style>
    </dsp:sp>
    <dsp:sp modelId="{FE5C7F33-9326-49FB-89A3-8A20163AD994}">
      <dsp:nvSpPr>
        <dsp:cNvPr id="0" name=""/>
        <dsp:cNvSpPr/>
      </dsp:nvSpPr>
      <dsp:spPr>
        <a:xfrm>
          <a:off x="146846" y="2101381"/>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711200">
            <a:lnSpc>
              <a:spcPct val="90000"/>
            </a:lnSpc>
            <a:spcBef>
              <a:spcPct val="0"/>
            </a:spcBef>
            <a:spcAft>
              <a:spcPct val="35000"/>
            </a:spcAft>
            <a:buNone/>
            <a:defRPr b="1"/>
          </a:pPr>
          <a:r>
            <a:rPr lang="ru" sz="1600" kern="1200" dirty="0">
              <a:solidFill>
                <a:schemeClr val="accent2">
                  <a:lumMod val="25000"/>
                </a:schemeClr>
              </a:solidFill>
              <a:latin typeface="+mn-lt"/>
            </a:rPr>
            <a:t>Сбор данных</a:t>
          </a:r>
        </a:p>
      </dsp:txBody>
      <dsp:txXfrm>
        <a:off x="146846" y="2101381"/>
        <a:ext cx="2124824" cy="442190"/>
      </dsp:txXfrm>
    </dsp:sp>
    <dsp:sp modelId="{BA29120C-7C6B-4F62-9079-4AD528BC0744}">
      <dsp:nvSpPr>
        <dsp:cNvPr id="0" name=""/>
        <dsp:cNvSpPr/>
      </dsp:nvSpPr>
      <dsp:spPr>
        <a:xfrm>
          <a:off x="1971" y="295690"/>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Поиск и обработка данных</a:t>
          </a:r>
        </a:p>
      </dsp:txBody>
      <dsp:txXfrm>
        <a:off x="46755" y="340474"/>
        <a:ext cx="2325005" cy="827830"/>
      </dsp:txXfrm>
    </dsp:sp>
    <dsp:sp modelId="{A95DB80B-444A-4D69-B205-3A801BB8524A}">
      <dsp:nvSpPr>
        <dsp:cNvPr id="0" name=""/>
        <dsp:cNvSpPr/>
      </dsp:nvSpPr>
      <dsp:spPr>
        <a:xfrm>
          <a:off x="1209258"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547298" y="1369615"/>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711200">
            <a:lnSpc>
              <a:spcPct val="90000"/>
            </a:lnSpc>
            <a:spcBef>
              <a:spcPct val="0"/>
            </a:spcBef>
            <a:spcAft>
              <a:spcPct val="35000"/>
            </a:spcAft>
            <a:buNone/>
            <a:defRPr b="1"/>
          </a:pPr>
          <a:r>
            <a:rPr lang="ru" sz="1600" kern="1200" dirty="0">
              <a:solidFill>
                <a:schemeClr val="accent2">
                  <a:lumMod val="25000"/>
                </a:schemeClr>
              </a:solidFill>
              <a:latin typeface="+mn-lt"/>
            </a:rPr>
            <a:t>Обучение нейросети</a:t>
          </a:r>
        </a:p>
      </dsp:txBody>
      <dsp:txXfrm>
        <a:off x="1547298" y="1369615"/>
        <a:ext cx="2124824" cy="442190"/>
      </dsp:txXfrm>
    </dsp:sp>
    <dsp:sp modelId="{FA19A0AA-8B0B-4AA8-A80D-08CFFDD3F112}">
      <dsp:nvSpPr>
        <dsp:cNvPr id="0" name=""/>
        <dsp:cNvSpPr/>
      </dsp:nvSpPr>
      <dsp:spPr>
        <a:xfrm>
          <a:off x="1179909"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ADAA0C9-3E42-4088-8622-30E9F6EA139A}">
      <dsp:nvSpPr>
        <dsp:cNvPr id="0" name=""/>
        <dsp:cNvSpPr/>
      </dsp:nvSpPr>
      <dsp:spPr>
        <a:xfrm>
          <a:off x="1402424" y="2700099"/>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Архитектура и настройка ИИ</a:t>
          </a:r>
        </a:p>
      </dsp:txBody>
      <dsp:txXfrm>
        <a:off x="1447208" y="2744883"/>
        <a:ext cx="2325005" cy="827830"/>
      </dsp:txXfrm>
    </dsp:sp>
    <dsp:sp modelId="{DBD74D6B-057A-432C-9067-BF618C19EB2A}">
      <dsp:nvSpPr>
        <dsp:cNvPr id="0" name=""/>
        <dsp:cNvSpPr/>
      </dsp:nvSpPr>
      <dsp:spPr>
        <a:xfrm>
          <a:off x="2609711"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947751" y="2101381"/>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711200">
            <a:lnSpc>
              <a:spcPct val="90000"/>
            </a:lnSpc>
            <a:spcBef>
              <a:spcPct val="0"/>
            </a:spcBef>
            <a:spcAft>
              <a:spcPct val="35000"/>
            </a:spcAft>
            <a:buNone/>
            <a:defRPr b="1"/>
          </a:pPr>
          <a:r>
            <a:rPr lang="ru" sz="1600" kern="1200" dirty="0">
              <a:solidFill>
                <a:schemeClr val="accent2">
                  <a:lumMod val="25000"/>
                </a:schemeClr>
              </a:solidFill>
              <a:latin typeface="+mn-lt"/>
            </a:rPr>
            <a:t>Запуск сервера</a:t>
          </a:r>
        </a:p>
      </dsp:txBody>
      <dsp:txXfrm>
        <a:off x="2947751" y="2101381"/>
        <a:ext cx="2124824" cy="442190"/>
      </dsp:txXfrm>
    </dsp:sp>
    <dsp:sp modelId="{0F979253-FD39-4920-BFCA-78C564B167EA}">
      <dsp:nvSpPr>
        <dsp:cNvPr id="0" name=""/>
        <dsp:cNvSpPr/>
      </dsp:nvSpPr>
      <dsp:spPr>
        <a:xfrm>
          <a:off x="2580362"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0D48281-565D-47A3-9B6C-576231178549}">
      <dsp:nvSpPr>
        <dsp:cNvPr id="0" name=""/>
        <dsp:cNvSpPr/>
      </dsp:nvSpPr>
      <dsp:spPr>
        <a:xfrm>
          <a:off x="2802877" y="295690"/>
          <a:ext cx="2414573"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 Дизайн и подключение</a:t>
          </a:r>
        </a:p>
      </dsp:txBody>
      <dsp:txXfrm>
        <a:off x="2847661" y="340474"/>
        <a:ext cx="2325005" cy="827830"/>
      </dsp:txXfrm>
    </dsp:sp>
    <dsp:sp modelId="{DCAE8A46-752C-4E82-84CE-E790E1F2918E}">
      <dsp:nvSpPr>
        <dsp:cNvPr id="0" name=""/>
        <dsp:cNvSpPr/>
      </dsp:nvSpPr>
      <dsp:spPr>
        <a:xfrm>
          <a:off x="4010163"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4348204" y="1369615"/>
          <a:ext cx="212482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711200">
            <a:lnSpc>
              <a:spcPct val="90000"/>
            </a:lnSpc>
            <a:spcBef>
              <a:spcPct val="0"/>
            </a:spcBef>
            <a:spcAft>
              <a:spcPct val="35000"/>
            </a:spcAft>
            <a:buNone/>
            <a:defRPr b="1"/>
          </a:pPr>
          <a:r>
            <a:rPr lang="ru" sz="1600" kern="1200" dirty="0">
              <a:solidFill>
                <a:schemeClr val="accent2">
                  <a:lumMod val="25000"/>
                </a:schemeClr>
              </a:solidFill>
              <a:latin typeface="+mn-lt"/>
            </a:rPr>
            <a:t>Тестирование</a:t>
          </a:r>
        </a:p>
      </dsp:txBody>
      <dsp:txXfrm>
        <a:off x="4348204" y="1369615"/>
        <a:ext cx="2124824" cy="442190"/>
      </dsp:txXfrm>
    </dsp:sp>
    <dsp:sp modelId="{B6459BF8-D2C3-4018-9C28-98667DC203F4}">
      <dsp:nvSpPr>
        <dsp:cNvPr id="0" name=""/>
        <dsp:cNvSpPr/>
      </dsp:nvSpPr>
      <dsp:spPr>
        <a:xfrm>
          <a:off x="3980814"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6C3A59BD-6D45-4573-B098-8CB5207F194D}">
      <dsp:nvSpPr>
        <dsp:cNvPr id="0" name=""/>
        <dsp:cNvSpPr/>
      </dsp:nvSpPr>
      <dsp:spPr>
        <a:xfrm>
          <a:off x="4203329" y="2700099"/>
          <a:ext cx="2414573"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rtlCol="0" anchor="ctr" anchorCtr="0">
          <a:noAutofit/>
        </a:bodyPr>
        <a:lstStyle/>
        <a:p>
          <a:pPr marL="0" lvl="0" indent="0" algn="ctr" defTabSz="800100">
            <a:lnSpc>
              <a:spcPct val="90000"/>
            </a:lnSpc>
            <a:spcBef>
              <a:spcPct val="0"/>
            </a:spcBef>
            <a:spcAft>
              <a:spcPct val="35000"/>
            </a:spcAft>
            <a:buNone/>
          </a:pPr>
          <a:r>
            <a:rPr lang="ru" sz="1800" kern="1200" dirty="0">
              <a:solidFill>
                <a:schemeClr val="accent2">
                  <a:lumMod val="25000"/>
                </a:schemeClr>
              </a:solidFill>
              <a:latin typeface="+mn-lt"/>
            </a:rPr>
            <a:t>Оптимизация</a:t>
          </a:r>
        </a:p>
      </dsp:txBody>
      <dsp:txXfrm>
        <a:off x="4235899" y="2732669"/>
        <a:ext cx="2349433" cy="602058"/>
      </dsp:txXfrm>
    </dsp:sp>
    <dsp:sp modelId="{086FB9B1-82B2-4197-8B33-6E7FF94F8D2E}">
      <dsp:nvSpPr>
        <dsp:cNvPr id="0" name=""/>
        <dsp:cNvSpPr/>
      </dsp:nvSpPr>
      <dsp:spPr>
        <a:xfrm>
          <a:off x="5410616"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5381267"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Заполнитель даты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7AB3EA8-A58D-4C92-A3AB-D271CCC294C7}" type="datetimeFigureOut">
              <a:rPr lang="en-US" smtClean="0"/>
              <a:t>10/2/2025</a:t>
            </a:fld>
            <a:endParaRPr lang="en-US" dirty="0"/>
          </a:p>
        </p:txBody>
      </p:sp>
      <p:sp>
        <p:nvSpPr>
          <p:cNvPr id="4" name="Заполнитель нижнего колонтитула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Номер слайда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jpg>
</file>

<file path=ppt/media/image12.png>
</file>

<file path=ppt/media/image13.svg>
</file>

<file path=ppt/media/image14.jpg>
</file>

<file path=ppt/media/image15.sv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gif>
</file>

<file path=ppt/media/image27.png>
</file>

<file path=ppt/media/image3.svg>
</file>

<file path=ppt/media/image4.png>
</file>

<file path=ppt/media/image5.svg>
</file>

<file path=ppt/media/image6.png>
</file>

<file path=ppt/media/image7.sv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dirty="0"/>
          </a:p>
        </p:txBody>
      </p:sp>
      <p:sp>
        <p:nvSpPr>
          <p:cNvPr id="3" name="Заполнитель даты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AEFB4FA-E877-413E-B608-88789D806C57}" type="datetimeFigureOut">
              <a:rPr lang="en-US" noProof="0" smtClean="0"/>
              <a:t>10/2/2025</a:t>
            </a:fld>
            <a:endParaRPr lang="en-US" noProof="0" dirty="0"/>
          </a:p>
        </p:txBody>
      </p:sp>
      <p:sp>
        <p:nvSpPr>
          <p:cNvPr id="4" name="Заполнитель образа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 noProof="0"/>
              <a:t>Образец текста</a:t>
            </a:r>
          </a:p>
          <a:p>
            <a:pPr lvl="1" rtl="0"/>
            <a:r>
              <a:rPr lang="ru" noProof="0"/>
              <a:t>Второй уровень</a:t>
            </a:r>
          </a:p>
          <a:p>
            <a:pPr lvl="2" rtl="0"/>
            <a:r>
              <a:rPr lang="ru" noProof="0"/>
              <a:t>Третий уровень</a:t>
            </a:r>
          </a:p>
          <a:p>
            <a:pPr lvl="3" rtl="0"/>
            <a:r>
              <a:rPr lang="ru" noProof="0"/>
              <a:t>Четвертый уровень</a:t>
            </a:r>
          </a:p>
          <a:p>
            <a:pPr lvl="4" rtl="0"/>
            <a:r>
              <a:rPr lang="ru" noProof="0"/>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полнитель образа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en-US" dirty="0"/>
          </a:p>
        </p:txBody>
      </p:sp>
      <p:sp>
        <p:nvSpPr>
          <p:cNvPr id="4" name="Номер слайда 3"/>
          <p:cNvSpPr>
            <a:spLocks noGrp="1"/>
          </p:cNvSpPr>
          <p:nvPr>
            <p:ph type="sldNum" sz="quarter" idx="10"/>
          </p:nvPr>
        </p:nvSpPr>
        <p:spPr/>
        <p:txBody>
          <a:bodyPr rtlCol="0"/>
          <a:lstStyle/>
          <a:p>
            <a:pPr rtl="0"/>
            <a:fld id="{6336304E-FDE3-4B4F-A3B7-EBE87F3FA5E2}" type="slidenum">
              <a:rPr lang="en-US" smtClean="0"/>
              <a:t>1</a:t>
            </a:fld>
            <a:endParaRPr lang="en-US" dirty="0"/>
          </a:p>
        </p:txBody>
      </p:sp>
    </p:spTree>
    <p:extLst>
      <p:ext uri="{BB962C8B-B14F-4D97-AF65-F5344CB8AC3E}">
        <p14:creationId xmlns:p14="http://schemas.microsoft.com/office/powerpoint/2010/main" val="34421903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5.sv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Заголовок">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4FD93970-B13A-F96D-A4B1-3A1EE7484106}"/>
              </a:ext>
            </a:extLst>
          </p:cNvPr>
          <p:cNvPicPr>
            <a:picLocks noChangeAspect="1"/>
          </p:cNvPicPr>
          <p:nvPr userDrawn="1"/>
        </p:nvPicPr>
        <p:blipFill>
          <a:blip r:embed="rId2"/>
          <a:srcRect/>
          <a:stretch/>
        </p:blipFill>
        <p:spPr>
          <a:xfrm>
            <a:off x="1" y="0"/>
            <a:ext cx="12202379" cy="6857999"/>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612648" y="502920"/>
            <a:ext cx="10954512" cy="3246120"/>
          </a:xfrm>
        </p:spPr>
        <p:txBody>
          <a:bodyPr rtlCol="0" anchor="b">
            <a:noAutofit/>
          </a:bodyPr>
          <a:lstStyle>
            <a:lvl1pPr algn="ctr">
              <a:defRPr sz="6600" b="1" i="0" cap="none"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612648" y="3758183"/>
            <a:ext cx="10954512" cy="1307592"/>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Заголовок и содержимое 04">
    <p:bg>
      <p:bgPr>
        <a:solidFill>
          <a:schemeClr val="tx2"/>
        </a:solidFill>
        <a:effectLst/>
      </p:bgPr>
    </p:bg>
    <p:spTree>
      <p:nvGrpSpPr>
        <p:cNvPr id="1" name=""/>
        <p:cNvGrpSpPr/>
        <p:nvPr/>
      </p:nvGrpSpPr>
      <p:grpSpPr>
        <a:xfrm>
          <a:off x="0" y="0"/>
          <a:ext cx="0" cy="0"/>
          <a:chOff x="0" y="0"/>
          <a:chExt cx="0" cy="0"/>
        </a:xfrm>
      </p:grpSpPr>
      <p:sp>
        <p:nvSpPr>
          <p:cNvPr id="9" name="Заголовок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11" name="Объект 2">
            <a:extLst>
              <a:ext uri="{FF2B5EF4-FFF2-40B4-BE49-F238E27FC236}">
                <a16:creationId xmlns:a16="http://schemas.microsoft.com/office/drawing/2014/main" id="{6EFAE94C-C299-8167-1BD9-4FC98C04C63C}"/>
              </a:ext>
            </a:extLst>
          </p:cNvPr>
          <p:cNvSpPr>
            <a:spLocks noGrp="1"/>
          </p:cNvSpPr>
          <p:nvPr>
            <p:ph idx="13"/>
          </p:nvPr>
        </p:nvSpPr>
        <p:spPr>
          <a:xfrm>
            <a:off x="1207008" y="2523744"/>
            <a:ext cx="9720072" cy="325526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4" name="Скругленный прямоугольник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extLst>
      <p:ext uri="{BB962C8B-B14F-4D97-AF65-F5344CB8AC3E}">
        <p14:creationId xmlns:p14="http://schemas.microsoft.com/office/powerpoint/2010/main" val="3518480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Разрыв раздела 03">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57A51A8B-A15C-2A94-1E48-F9615101DF48}"/>
              </a:ext>
            </a:extLst>
          </p:cNvPr>
          <p:cNvPicPr>
            <a:picLocks noChangeAspect="1"/>
          </p:cNvPicPr>
          <p:nvPr userDrawn="1"/>
        </p:nvPicPr>
        <p:blipFill rotWithShape="1">
          <a:blip r:embed="rId2"/>
          <a:srcRect l="8991" t="11245" r="3785" b="1531"/>
          <a:stretch/>
        </p:blipFill>
        <p:spPr>
          <a:xfrm>
            <a:off x="0" y="2917"/>
            <a:ext cx="12197192" cy="6855083"/>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612648" y="1600200"/>
            <a:ext cx="10991088" cy="3657600"/>
          </a:xfrm>
        </p:spPr>
        <p:txBody>
          <a:bodyPr rtlCol="0" anchor="ctr">
            <a:noAutofit/>
          </a:bodyPr>
          <a:lstStyle>
            <a:lvl1pPr algn="ctr">
              <a:defRPr sz="6600" b="1" i="0" cap="none" spc="-150" baseline="0">
                <a:solidFill>
                  <a:schemeClr val="accent2">
                    <a:lumMod val="25000"/>
                  </a:schemeClr>
                </a:solidFill>
                <a:latin typeface="+mj-lt"/>
              </a:defRPr>
            </a:lvl1pPr>
          </a:lstStyle>
          <a:p>
            <a:pPr rtl="0"/>
            <a:endParaRPr lang="en-US" noProof="0" dirty="0"/>
          </a:p>
        </p:txBody>
      </p:sp>
    </p:spTree>
    <p:extLst>
      <p:ext uri="{BB962C8B-B14F-4D97-AF65-F5344CB8AC3E}">
        <p14:creationId xmlns:p14="http://schemas.microsoft.com/office/powerpoint/2010/main" val="1099492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Два элемента содержимого 04">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11" name="Скругленный прямоугольник 4">
            <a:extLst>
              <a:ext uri="{FF2B5EF4-FFF2-40B4-BE49-F238E27FC236}">
                <a16:creationId xmlns:a16="http://schemas.microsoft.com/office/drawing/2014/main" id="{5697808D-10E0-D8A5-5D07-E176EBB8F2BB}"/>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2" name="Рисунок 7">
            <a:extLst>
              <a:ext uri="{FF2B5EF4-FFF2-40B4-BE49-F238E27FC236}">
                <a16:creationId xmlns:a16="http://schemas.microsoft.com/office/drawing/2014/main" id="{0234D012-F86E-04CE-78C8-2C5A6613028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004" r="-148"/>
          <a:stretch/>
        </p:blipFill>
        <p:spPr>
          <a:xfrm rot="5400000">
            <a:off x="6378170" y="40082"/>
            <a:ext cx="1579705" cy="1600089"/>
          </a:xfrm>
          <a:prstGeom prst="rect">
            <a:avLst/>
          </a:prstGeom>
        </p:spPr>
      </p:pic>
      <p:pic>
        <p:nvPicPr>
          <p:cNvPr id="15" name="Рисунок 7">
            <a:extLst>
              <a:ext uri="{FF2B5EF4-FFF2-40B4-BE49-F238E27FC236}">
                <a16:creationId xmlns:a16="http://schemas.microsoft.com/office/drawing/2014/main" id="{0BC42061-F838-920E-632E-10EDE7E5539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239" r="25335" b="-1"/>
          <a:stretch/>
        </p:blipFill>
        <p:spPr>
          <a:xfrm rot="16200000">
            <a:off x="6298833" y="-161472"/>
            <a:ext cx="752715" cy="1075657"/>
          </a:xfrm>
          <a:prstGeom prst="rect">
            <a:avLst/>
          </a:prstGeom>
        </p:spPr>
      </p:pic>
      <p:pic>
        <p:nvPicPr>
          <p:cNvPr id="16" name="Графический объект 15">
            <a:extLst>
              <a:ext uri="{FF2B5EF4-FFF2-40B4-BE49-F238E27FC236}">
                <a16:creationId xmlns:a16="http://schemas.microsoft.com/office/drawing/2014/main" id="{58BEE67F-530E-E41D-FD19-2615180DC3F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15931"/>
          <a:stretch/>
        </p:blipFill>
        <p:spPr>
          <a:xfrm>
            <a:off x="10439102" y="4145165"/>
            <a:ext cx="1780703" cy="2164311"/>
          </a:xfrm>
          <a:prstGeom prst="rect">
            <a:avLst/>
          </a:prstGeom>
        </p:spPr>
      </p:pic>
      <p:pic>
        <p:nvPicPr>
          <p:cNvPr id="17" name="Графический объект 16">
            <a:extLst>
              <a:ext uri="{FF2B5EF4-FFF2-40B4-BE49-F238E27FC236}">
                <a16:creationId xmlns:a16="http://schemas.microsoft.com/office/drawing/2014/main" id="{82CFCA46-5F5A-867F-B19C-4F9ED5BA15A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r="46794"/>
          <a:stretch/>
        </p:blipFill>
        <p:spPr>
          <a:xfrm rot="10800000">
            <a:off x="-27806" y="2452933"/>
            <a:ext cx="1370742" cy="2632414"/>
          </a:xfrm>
          <a:prstGeom prst="rect">
            <a:avLst/>
          </a:prstGeom>
        </p:spPr>
      </p:pic>
      <p:pic>
        <p:nvPicPr>
          <p:cNvPr id="18" name="Графический объект 17">
            <a:extLst>
              <a:ext uri="{FF2B5EF4-FFF2-40B4-BE49-F238E27FC236}">
                <a16:creationId xmlns:a16="http://schemas.microsoft.com/office/drawing/2014/main" id="{11E8F80C-ACB2-552E-4433-1A8A2708F1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1" b="-9728"/>
          <a:stretch/>
        </p:blipFill>
        <p:spPr>
          <a:xfrm rot="18286209">
            <a:off x="887827" y="4958926"/>
            <a:ext cx="910220" cy="1020507"/>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4" name="Объект 2">
            <a:extLst>
              <a:ext uri="{FF2B5EF4-FFF2-40B4-BE49-F238E27FC236}">
                <a16:creationId xmlns:a16="http://schemas.microsoft.com/office/drawing/2014/main" id="{D1DCC4A1-0DB3-3480-3A1A-78FC85FE7ECE}"/>
              </a:ext>
            </a:extLst>
          </p:cNvPr>
          <p:cNvSpPr>
            <a:spLocks noGrp="1"/>
          </p:cNvSpPr>
          <p:nvPr>
            <p:ph idx="13"/>
          </p:nvPr>
        </p:nvSpPr>
        <p:spPr>
          <a:xfrm>
            <a:off x="8293608" y="2441447"/>
            <a:ext cx="3063240" cy="3575303"/>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2343850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Заключение">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C4ACFCA6-7ECE-9BFB-9389-6DB74C862850}"/>
              </a:ext>
            </a:extLst>
          </p:cNvPr>
          <p:cNvPicPr>
            <a:picLocks noChangeAspect="1"/>
          </p:cNvPicPr>
          <p:nvPr userDrawn="1"/>
        </p:nvPicPr>
        <p:blipFill>
          <a:blip r:embed="rId2"/>
          <a:srcRect l="21" r="21"/>
          <a:stretch/>
        </p:blipFill>
        <p:spPr>
          <a:xfrm>
            <a:off x="-5192" y="-1"/>
            <a:ext cx="12197192" cy="6858001"/>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1133856" y="56450"/>
            <a:ext cx="9912096" cy="2743200"/>
          </a:xfrm>
        </p:spPr>
        <p:txBody>
          <a:bodyPr rtlCol="0" anchor="b">
            <a:noAutofit/>
          </a:bodyPr>
          <a:lstStyle>
            <a:lvl1pPr algn="l">
              <a:defRPr sz="66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3575304" y="3110546"/>
            <a:ext cx="4114800" cy="2743200"/>
          </a:xfrm>
        </p:spPr>
        <p:txBody>
          <a:bodyPr rtlCol="0">
            <a:noAutofit/>
          </a:bodyPr>
          <a:lstStyle>
            <a:lvl1pPr marL="0" indent="0" algn="l">
              <a:lnSpc>
                <a:spcPct val="150000"/>
              </a:lnSpc>
              <a:spcBef>
                <a:spcPts val="0"/>
              </a:spcBef>
              <a:buNone/>
              <a:defRPr sz="24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2960835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1">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850392"/>
            <a:ext cx="3913632" cy="4800600"/>
          </a:xfrm>
        </p:spPr>
        <p:txBody>
          <a:bodyPr rtlCol="0"/>
          <a:lstStyle>
            <a:lvl1pPr>
              <a:defRPr>
                <a:solidFill>
                  <a:schemeClr val="accent2">
                    <a:lumMod val="25000"/>
                  </a:schemeClr>
                </a:solidFill>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5358384" y="1965960"/>
            <a:ext cx="4050792" cy="2953512"/>
          </a:xfrm>
        </p:spPr>
        <p:txBody>
          <a:bodyPr rtlCol="0" anchor="ctr" anchorCtr="0"/>
          <a:lstStyle>
            <a:lvl1pPr>
              <a:defRPr cap="all" baseline="0">
                <a:solidFill>
                  <a:schemeClr val="accent2">
                    <a:lumMod val="25000"/>
                  </a:schemeClr>
                </a:solidFill>
              </a:defRPr>
            </a:lvl1pPr>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7" name="Скругленный прямоугольник 4">
            <a:extLst>
              <a:ext uri="{FF2B5EF4-FFF2-40B4-BE49-F238E27FC236}">
                <a16:creationId xmlns:a16="http://schemas.microsoft.com/office/drawing/2014/main" id="{906EB944-76A9-6F98-104E-59CD34F5CF9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11" name="Рисунок 7">
            <a:extLst>
              <a:ext uri="{FF2B5EF4-FFF2-40B4-BE49-F238E27FC236}">
                <a16:creationId xmlns:a16="http://schemas.microsoft.com/office/drawing/2014/main" id="{898C8E3F-6992-0D8A-CCA1-3DD2C147AA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756"/>
          <a:stretch/>
        </p:blipFill>
        <p:spPr>
          <a:xfrm>
            <a:off x="8853067" y="1"/>
            <a:ext cx="1875091" cy="1605320"/>
          </a:xfrm>
          <a:prstGeom prst="rect">
            <a:avLst/>
          </a:prstGeom>
        </p:spPr>
      </p:pic>
      <p:pic>
        <p:nvPicPr>
          <p:cNvPr id="13" name="Рисунок 7">
            <a:extLst>
              <a:ext uri="{FF2B5EF4-FFF2-40B4-BE49-F238E27FC236}">
                <a16:creationId xmlns:a16="http://schemas.microsoft.com/office/drawing/2014/main" id="{4417AC45-4CB7-72E8-3723-B1A3D81FB6E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13775" y="5533690"/>
            <a:ext cx="493392" cy="495528"/>
          </a:xfrm>
          <a:prstGeom prst="rect">
            <a:avLst/>
          </a:prstGeom>
        </p:spPr>
      </p:pic>
      <p:pic>
        <p:nvPicPr>
          <p:cNvPr id="15" name="Графический объект 14">
            <a:extLst>
              <a:ext uri="{FF2B5EF4-FFF2-40B4-BE49-F238E27FC236}">
                <a16:creationId xmlns:a16="http://schemas.microsoft.com/office/drawing/2014/main" id="{AE5941EF-B160-313A-DA99-73C86EDC4C1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794"/>
          <a:stretch/>
        </p:blipFill>
        <p:spPr>
          <a:xfrm>
            <a:off x="10316909" y="2723673"/>
            <a:ext cx="1875091" cy="3600981"/>
          </a:xfrm>
          <a:prstGeom prst="rect">
            <a:avLst/>
          </a:prstGeom>
        </p:spPr>
      </p:pic>
      <p:pic>
        <p:nvPicPr>
          <p:cNvPr id="17" name="Графический объект 16">
            <a:extLst>
              <a:ext uri="{FF2B5EF4-FFF2-40B4-BE49-F238E27FC236}">
                <a16:creationId xmlns:a16="http://schemas.microsoft.com/office/drawing/2014/main" id="{EEC16221-5852-F1A3-24D1-8EF5E907173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1791"/>
          <a:stretch/>
        </p:blipFill>
        <p:spPr>
          <a:xfrm>
            <a:off x="3497179" y="6324654"/>
            <a:ext cx="910220" cy="541368"/>
          </a:xfrm>
          <a:prstGeom prst="rect">
            <a:avLst/>
          </a:prstGeom>
        </p:spPr>
      </p:pic>
      <p:pic>
        <p:nvPicPr>
          <p:cNvPr id="19" name="Графический объект 18">
            <a:extLst>
              <a:ext uri="{FF2B5EF4-FFF2-40B4-BE49-F238E27FC236}">
                <a16:creationId xmlns:a16="http://schemas.microsoft.com/office/drawing/2014/main" id="{5D8B34C3-E35E-0B4E-1F8E-59C449A3C8DD}"/>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31904"/>
          <a:stretch/>
        </p:blipFill>
        <p:spPr>
          <a:xfrm>
            <a:off x="1601212" y="0"/>
            <a:ext cx="1032928" cy="718708"/>
          </a:xfrm>
          <a:prstGeom prst="rect">
            <a:avLst/>
          </a:prstGeom>
        </p:spPr>
      </p:pic>
    </p:spTree>
    <p:extLst>
      <p:ext uri="{BB962C8B-B14F-4D97-AF65-F5344CB8AC3E}">
        <p14:creationId xmlns:p14="http://schemas.microsoft.com/office/powerpoint/2010/main" val="365785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Разрыв раздела 01">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051FEFCE-5DDA-D353-F1BF-36752F5F079A}"/>
              </a:ext>
            </a:extLst>
          </p:cNvPr>
          <p:cNvPicPr>
            <a:picLocks noChangeAspect="1"/>
          </p:cNvPicPr>
          <p:nvPr userDrawn="1"/>
        </p:nvPicPr>
        <p:blipFill>
          <a:blip r:embed="rId2"/>
          <a:srcRect/>
          <a:stretch/>
        </p:blipFill>
        <p:spPr>
          <a:xfrm>
            <a:off x="0" y="2917"/>
            <a:ext cx="12197191" cy="6855082"/>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877824" y="1325880"/>
            <a:ext cx="10460736" cy="2286000"/>
          </a:xfrm>
        </p:spPr>
        <p:txBody>
          <a:bodyPr rtlCol="0" anchor="b">
            <a:noAutofit/>
          </a:bodyPr>
          <a:lstStyle>
            <a:lvl1pPr algn="ctr">
              <a:defRPr sz="66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877824" y="3749040"/>
            <a:ext cx="10460736" cy="2286000"/>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150272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2">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7" name="Скругленный прямоугольник 3">
            <a:extLst>
              <a:ext uri="{FF2B5EF4-FFF2-40B4-BE49-F238E27FC236}">
                <a16:creationId xmlns:a16="http://schemas.microsoft.com/office/drawing/2014/main" id="{B6718ABD-4EA5-E3C5-0225-F6671DCA53AD}"/>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D721A955-CA2D-A65D-6E60-DAAAA4ACFA3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1050"/>
          <a:stretch/>
        </p:blipFill>
        <p:spPr>
          <a:xfrm>
            <a:off x="0" y="2887579"/>
            <a:ext cx="2432421" cy="3604662"/>
          </a:xfrm>
          <a:prstGeom prst="rect">
            <a:avLst/>
          </a:prstGeom>
        </p:spPr>
      </p:pic>
      <p:pic>
        <p:nvPicPr>
          <p:cNvPr id="9" name="Графический объект 8">
            <a:extLst>
              <a:ext uri="{FF2B5EF4-FFF2-40B4-BE49-F238E27FC236}">
                <a16:creationId xmlns:a16="http://schemas.microsoft.com/office/drawing/2014/main" id="{AB70155A-604C-AD00-BE69-4505C75CE01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5874" b="-1"/>
          <a:stretch/>
        </p:blipFill>
        <p:spPr>
          <a:xfrm rot="5400000">
            <a:off x="11281284" y="2493882"/>
            <a:ext cx="1032928" cy="887899"/>
          </a:xfrm>
          <a:prstGeom prst="rect">
            <a:avLst/>
          </a:prstGeom>
        </p:spPr>
      </p:pic>
      <p:pic>
        <p:nvPicPr>
          <p:cNvPr id="10" name="Графический объект 9">
            <a:extLst>
              <a:ext uri="{FF2B5EF4-FFF2-40B4-BE49-F238E27FC236}">
                <a16:creationId xmlns:a16="http://schemas.microsoft.com/office/drawing/2014/main" id="{F74D1084-EF5E-D016-13E0-1840BDFFD0AE}"/>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880"/>
          <a:stretch/>
        </p:blipFill>
        <p:spPr>
          <a:xfrm>
            <a:off x="9897978" y="5987153"/>
            <a:ext cx="490012" cy="505088"/>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313432"/>
            <a:ext cx="6327648" cy="3218688"/>
          </a:xfrm>
        </p:spPr>
        <p:txBody>
          <a:bodyPr rtlCol="0" anchor="ctr"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889032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Разрыв раздела 02">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5E1B9A11-4222-BB4A-66D3-D37C79AC57C1}"/>
              </a:ext>
            </a:extLst>
          </p:cNvPr>
          <p:cNvPicPr>
            <a:picLocks noChangeAspect="1"/>
          </p:cNvPicPr>
          <p:nvPr userDrawn="1"/>
        </p:nvPicPr>
        <p:blipFill rotWithShape="1">
          <a:blip r:embed="rId2"/>
          <a:srcRect l="-1" r="21" b="21"/>
          <a:stretch/>
        </p:blipFill>
        <p:spPr>
          <a:xfrm>
            <a:off x="-2595" y="1459"/>
            <a:ext cx="12197191" cy="6855082"/>
          </a:xfrm>
          <a:prstGeom prst="rect">
            <a:avLst/>
          </a:prstGeom>
        </p:spPr>
      </p:pic>
      <p:sp>
        <p:nvSpPr>
          <p:cNvPr id="2" name="Заголовок 1">
            <a:extLst>
              <a:ext uri="{FF2B5EF4-FFF2-40B4-BE49-F238E27FC236}">
                <a16:creationId xmlns:a16="http://schemas.microsoft.com/office/drawing/2014/main" id="{2456FD49-C258-4333-9422-358C976A341C}"/>
              </a:ext>
            </a:extLst>
          </p:cNvPr>
          <p:cNvSpPr>
            <a:spLocks noGrp="1"/>
          </p:cNvSpPr>
          <p:nvPr>
            <p:ph type="ctrTitle"/>
          </p:nvPr>
        </p:nvSpPr>
        <p:spPr>
          <a:xfrm>
            <a:off x="4654296" y="27432"/>
            <a:ext cx="7004304" cy="3566160"/>
          </a:xfrm>
        </p:spPr>
        <p:txBody>
          <a:bodyPr rtlCol="0" anchor="b">
            <a:noAutofit/>
          </a:bodyPr>
          <a:lstStyle>
            <a:lvl1pPr algn="ctr">
              <a:defRPr sz="6000" b="1" i="0" cap="none" spc="-150" baseline="0">
                <a:solidFill>
                  <a:schemeClr val="accent2">
                    <a:lumMod val="25000"/>
                  </a:schemeClr>
                </a:solidFill>
                <a:latin typeface="+mj-lt"/>
              </a:defRPr>
            </a:lvl1pPr>
          </a:lstStyle>
          <a:p>
            <a:pPr rtl="0"/>
            <a:endParaRPr lang="en-US" noProof="0" dirty="0"/>
          </a:p>
        </p:txBody>
      </p:sp>
      <p:sp>
        <p:nvSpPr>
          <p:cNvPr id="3" name="Подзаголовок 2">
            <a:extLst>
              <a:ext uri="{FF2B5EF4-FFF2-40B4-BE49-F238E27FC236}">
                <a16:creationId xmlns:a16="http://schemas.microsoft.com/office/drawing/2014/main" id="{59758E15-A93D-4FB9-843D-1490E27A151B}"/>
              </a:ext>
            </a:extLst>
          </p:cNvPr>
          <p:cNvSpPr>
            <a:spLocks noGrp="1"/>
          </p:cNvSpPr>
          <p:nvPr>
            <p:ph type="subTitle" idx="1"/>
          </p:nvPr>
        </p:nvSpPr>
        <p:spPr>
          <a:xfrm>
            <a:off x="4654295" y="3767328"/>
            <a:ext cx="7004303" cy="1161288"/>
          </a:xfrm>
        </p:spPr>
        <p:txBody>
          <a:bodyPr rtlCol="0">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endParaRPr lang="en-US" noProof="0" dirty="0"/>
          </a:p>
        </p:txBody>
      </p:sp>
    </p:spTree>
    <p:extLst>
      <p:ext uri="{BB962C8B-B14F-4D97-AF65-F5344CB8AC3E}">
        <p14:creationId xmlns:p14="http://schemas.microsoft.com/office/powerpoint/2010/main" val="3329623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01">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11" name="Заголовок 1">
            <a:extLst>
              <a:ext uri="{FF2B5EF4-FFF2-40B4-BE49-F238E27FC236}">
                <a16:creationId xmlns:a16="http://schemas.microsoft.com/office/drawing/2014/main" id="{772C86F9-080E-93F7-C7B1-F5BEAD84E36E}"/>
              </a:ext>
            </a:extLst>
          </p:cNvPr>
          <p:cNvSpPr>
            <a:spLocks noGrp="1"/>
          </p:cNvSpPr>
          <p:nvPr>
            <p:ph type="title"/>
          </p:nvPr>
        </p:nvSpPr>
        <p:spPr>
          <a:xfrm>
            <a:off x="1078992" y="365760"/>
            <a:ext cx="105064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0C813049-5F46-053E-6279-8183259649A6}"/>
              </a:ext>
            </a:extLst>
          </p:cNvPr>
          <p:cNvSpPr>
            <a:spLocks noGrp="1"/>
          </p:cNvSpPr>
          <p:nvPr>
            <p:ph sz="half" idx="1"/>
          </p:nvPr>
        </p:nvSpPr>
        <p:spPr>
          <a:xfrm>
            <a:off x="1097280" y="2432304"/>
            <a:ext cx="3108960" cy="3412370"/>
          </a:xfrm>
        </p:spPr>
        <p:txBody>
          <a:bodyPr rtlCol="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Объект 3">
            <a:extLst>
              <a:ext uri="{FF2B5EF4-FFF2-40B4-BE49-F238E27FC236}">
                <a16:creationId xmlns:a16="http://schemas.microsoft.com/office/drawing/2014/main" id="{72DFB03A-367B-9ADA-8071-E22871EC115F}"/>
              </a:ext>
            </a:extLst>
          </p:cNvPr>
          <p:cNvSpPr>
            <a:spLocks noGrp="1"/>
          </p:cNvSpPr>
          <p:nvPr>
            <p:ph sz="half" idx="2"/>
          </p:nvPr>
        </p:nvSpPr>
        <p:spPr>
          <a:xfrm>
            <a:off x="4736592" y="1920240"/>
            <a:ext cx="6620256" cy="3913632"/>
          </a:xfrm>
        </p:spPr>
        <p:txBody>
          <a:bodyPr rtlCol="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
        <p:nvSpPr>
          <p:cNvPr id="12" name="Скругленный прямоугольник 11">
            <a:extLst>
              <a:ext uri="{FF2B5EF4-FFF2-40B4-BE49-F238E27FC236}">
                <a16:creationId xmlns:a16="http://schemas.microsoft.com/office/drawing/2014/main" id="{7FF98F94-8801-13BE-8EB4-01921AC196C8}"/>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B7BF5718-9534-FD92-79D7-ECC66603E7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2387"/>
          <a:stretch/>
        </p:blipFill>
        <p:spPr>
          <a:xfrm rot="5400000">
            <a:off x="1778676" y="5204330"/>
            <a:ext cx="907513" cy="2465321"/>
          </a:xfrm>
          <a:prstGeom prst="rect">
            <a:avLst/>
          </a:prstGeom>
        </p:spPr>
      </p:pic>
      <p:pic>
        <p:nvPicPr>
          <p:cNvPr id="9" name="Графический объект 8">
            <a:extLst>
              <a:ext uri="{FF2B5EF4-FFF2-40B4-BE49-F238E27FC236}">
                <a16:creationId xmlns:a16="http://schemas.microsoft.com/office/drawing/2014/main" id="{4FF40650-9AD0-96F8-F702-185D1729AF8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3558" y="5429608"/>
            <a:ext cx="406214" cy="415066"/>
          </a:xfrm>
          <a:prstGeom prst="rect">
            <a:avLst/>
          </a:prstGeom>
        </p:spPr>
      </p:pic>
      <p:pic>
        <p:nvPicPr>
          <p:cNvPr id="10" name="Графический объект 9">
            <a:extLst>
              <a:ext uri="{FF2B5EF4-FFF2-40B4-BE49-F238E27FC236}">
                <a16:creationId xmlns:a16="http://schemas.microsoft.com/office/drawing/2014/main" id="{83AC8518-2F0B-6FC0-0C0E-6CE9D00EAC71}"/>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4860" b="-1"/>
          <a:stretch/>
        </p:blipFill>
        <p:spPr>
          <a:xfrm>
            <a:off x="10214191" y="365126"/>
            <a:ext cx="1032928" cy="1106730"/>
          </a:xfrm>
          <a:prstGeom prst="rect">
            <a:avLst/>
          </a:prstGeom>
        </p:spPr>
      </p:pic>
    </p:spTree>
    <p:extLst>
      <p:ext uri="{BB962C8B-B14F-4D97-AF65-F5344CB8AC3E}">
        <p14:creationId xmlns:p14="http://schemas.microsoft.com/office/powerpoint/2010/main" val="319636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Заголовок и содержимое 03">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pic>
        <p:nvPicPr>
          <p:cNvPr id="11" name="Рисунок 10">
            <a:extLst>
              <a:ext uri="{FF2B5EF4-FFF2-40B4-BE49-F238E27FC236}">
                <a16:creationId xmlns:a16="http://schemas.microsoft.com/office/drawing/2014/main" id="{E7B4AF60-AC65-3E7A-4A5D-EBF1A7030D9B}"/>
              </a:ext>
            </a:extLst>
          </p:cNvPr>
          <p:cNvPicPr>
            <a:picLocks noChangeAspect="1"/>
          </p:cNvPicPr>
          <p:nvPr userDrawn="1"/>
        </p:nvPicPr>
        <p:blipFill rotWithShape="1">
          <a:blip r:embed="rId2"/>
          <a:srcRect l="3063" b="3063"/>
          <a:stretch/>
        </p:blipFill>
        <p:spPr>
          <a:xfrm>
            <a:off x="1" y="2917"/>
            <a:ext cx="12197189" cy="6855082"/>
          </a:xfrm>
          <a:prstGeom prst="rect">
            <a:avLst/>
          </a:prstGeom>
        </p:spPr>
      </p:pic>
      <p:sp>
        <p:nvSpPr>
          <p:cNvPr id="12" name="Скругленный прямоугольник 4">
            <a:extLst>
              <a:ext uri="{FF2B5EF4-FFF2-40B4-BE49-F238E27FC236}">
                <a16:creationId xmlns:a16="http://schemas.microsoft.com/office/drawing/2014/main" id="{95671103-2960-81E2-9A76-0E7FDE6B3E55}"/>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276856"/>
            <a:ext cx="6327648" cy="3090672"/>
          </a:xfrm>
        </p:spPr>
        <p:txBody>
          <a:bodyPr rtlCol="0" anchor="ctr"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701264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Два элемента содержимого 02">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7" name="Скругленный прямоугольник 4">
            <a:extLst>
              <a:ext uri="{FF2B5EF4-FFF2-40B4-BE49-F238E27FC236}">
                <a16:creationId xmlns:a16="http://schemas.microsoft.com/office/drawing/2014/main" id="{86060D16-E6F6-EA0E-E58E-526234AB656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8" name="Графический объект 7">
            <a:extLst>
              <a:ext uri="{FF2B5EF4-FFF2-40B4-BE49-F238E27FC236}">
                <a16:creationId xmlns:a16="http://schemas.microsoft.com/office/drawing/2014/main" id="{0E0958AA-6F1A-C4A2-FB66-1A6F7F8834B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a:off x="569419" y="4426479"/>
            <a:ext cx="1472805" cy="1596616"/>
          </a:xfrm>
          <a:prstGeom prst="rect">
            <a:avLst/>
          </a:prstGeom>
        </p:spPr>
      </p:pic>
      <p:pic>
        <p:nvPicPr>
          <p:cNvPr id="9" name="Графический объект 8">
            <a:extLst>
              <a:ext uri="{FF2B5EF4-FFF2-40B4-BE49-F238E27FC236}">
                <a16:creationId xmlns:a16="http://schemas.microsoft.com/office/drawing/2014/main" id="{3DEADFA2-398E-9388-8295-063D31FB38E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rot="3765410" flipV="1">
            <a:off x="1448505" y="4094575"/>
            <a:ext cx="862484" cy="934988"/>
          </a:xfrm>
          <a:prstGeom prst="rect">
            <a:avLst/>
          </a:prstGeom>
        </p:spPr>
      </p:pic>
      <p:pic>
        <p:nvPicPr>
          <p:cNvPr id="10" name="Рисунок 7">
            <a:extLst>
              <a:ext uri="{FF2B5EF4-FFF2-40B4-BE49-F238E27FC236}">
                <a16:creationId xmlns:a16="http://schemas.microsoft.com/office/drawing/2014/main" id="{D09A7588-8EFD-A0C5-4235-45B7D657ECF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5453"/>
          <a:stretch/>
        </p:blipFill>
        <p:spPr>
          <a:xfrm>
            <a:off x="9469547" y="5719093"/>
            <a:ext cx="1756858" cy="1138907"/>
          </a:xfrm>
          <a:prstGeom prst="rect">
            <a:avLst/>
          </a:prstGeom>
        </p:spPr>
      </p:pic>
      <p:pic>
        <p:nvPicPr>
          <p:cNvPr id="13" name="Графический объект 12">
            <a:extLst>
              <a:ext uri="{FF2B5EF4-FFF2-40B4-BE49-F238E27FC236}">
                <a16:creationId xmlns:a16="http://schemas.microsoft.com/office/drawing/2014/main" id="{EF04D7D6-513C-D18A-AF21-D10F0E5D3B8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750"/>
          <a:stretch/>
        </p:blipFill>
        <p:spPr>
          <a:xfrm>
            <a:off x="8844546" y="50582"/>
            <a:ext cx="1307037" cy="1325563"/>
          </a:xfrm>
          <a:prstGeom prst="rect">
            <a:avLst/>
          </a:prstGeom>
        </p:spPr>
      </p:pic>
      <p:sp>
        <p:nvSpPr>
          <p:cNvPr id="2" name="Заголовок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3" name="Объект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4" name="Объект 2">
            <a:extLst>
              <a:ext uri="{FF2B5EF4-FFF2-40B4-BE49-F238E27FC236}">
                <a16:creationId xmlns:a16="http://schemas.microsoft.com/office/drawing/2014/main" id="{D1DCC4A1-0DB3-3480-3A1A-78FC85FE7ECE}"/>
              </a:ext>
            </a:extLst>
          </p:cNvPr>
          <p:cNvSpPr>
            <a:spLocks noGrp="1"/>
          </p:cNvSpPr>
          <p:nvPr>
            <p:ph idx="13"/>
          </p:nvPr>
        </p:nvSpPr>
        <p:spPr>
          <a:xfrm>
            <a:off x="7671816" y="2441448"/>
            <a:ext cx="3602736" cy="3575304"/>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4" name="Заполнитель даты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p>
            <a:pPr rtl="0"/>
            <a:r>
              <a:rPr lang="ru"/>
              <a:t>06.08.20ГГ</a:t>
            </a:r>
          </a:p>
        </p:txBody>
      </p:sp>
      <p:sp>
        <p:nvSpPr>
          <p:cNvPr id="5" name="Заполнитель нижнего колонтитула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p>
            <a:pPr rtl="0"/>
            <a:endParaRPr lang="en-US" dirty="0"/>
          </a:p>
        </p:txBody>
      </p:sp>
      <p:sp>
        <p:nvSpPr>
          <p:cNvPr id="6" name="Номер слайда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149972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Два элемента содержимого 03">
    <p:bg>
      <p:bgPr>
        <a:solidFill>
          <a:schemeClr val="tx2"/>
        </a:solidFill>
        <a:effectLst/>
      </p:bgPr>
    </p:bg>
    <p:spTree>
      <p:nvGrpSpPr>
        <p:cNvPr id="1" name=""/>
        <p:cNvGrpSpPr/>
        <p:nvPr/>
      </p:nvGrpSpPr>
      <p:grpSpPr>
        <a:xfrm>
          <a:off x="0" y="0"/>
          <a:ext cx="0" cy="0"/>
          <a:chOff x="0" y="0"/>
          <a:chExt cx="0" cy="0"/>
        </a:xfrm>
      </p:grpSpPr>
      <p:sp>
        <p:nvSpPr>
          <p:cNvPr id="4" name="Скругленный прямоугольник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9" name="Заголовок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rtlCol="0" anchor="b"/>
          <a:lstStyle>
            <a:lvl1pPr>
              <a:defRPr>
                <a:latin typeface="+mj-lt"/>
              </a:defRPr>
            </a:lvl1pPr>
          </a:lstStyle>
          <a:p>
            <a:pPr rtl="0"/>
            <a:r>
              <a:rPr lang="ru"/>
              <a:t>Образец заголовка</a:t>
            </a:r>
          </a:p>
        </p:txBody>
      </p:sp>
      <p:sp>
        <p:nvSpPr>
          <p:cNvPr id="10" name="Объект 2">
            <a:extLst>
              <a:ext uri="{FF2B5EF4-FFF2-40B4-BE49-F238E27FC236}">
                <a16:creationId xmlns:a16="http://schemas.microsoft.com/office/drawing/2014/main" id="{30CE72F6-1D9D-E61E-F1EE-2861FDF7654A}"/>
              </a:ext>
            </a:extLst>
          </p:cNvPr>
          <p:cNvSpPr>
            <a:spLocks noGrp="1"/>
          </p:cNvSpPr>
          <p:nvPr>
            <p:ph idx="1"/>
          </p:nvPr>
        </p:nvSpPr>
        <p:spPr>
          <a:xfrm>
            <a:off x="1170432" y="2459736"/>
            <a:ext cx="2843784" cy="3090672"/>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11" name="Объект 2">
            <a:extLst>
              <a:ext uri="{FF2B5EF4-FFF2-40B4-BE49-F238E27FC236}">
                <a16:creationId xmlns:a16="http://schemas.microsoft.com/office/drawing/2014/main" id="{6EFAE94C-C299-8167-1BD9-4FC98C04C63C}"/>
              </a:ext>
            </a:extLst>
          </p:cNvPr>
          <p:cNvSpPr>
            <a:spLocks noGrp="1"/>
          </p:cNvSpPr>
          <p:nvPr>
            <p:ph idx="13"/>
          </p:nvPr>
        </p:nvSpPr>
        <p:spPr>
          <a:xfrm>
            <a:off x="4233672" y="2523744"/>
            <a:ext cx="6693408" cy="3273552"/>
          </a:xfrm>
        </p:spPr>
        <p:txBody>
          <a:bodyPr rtlCol="0" anchor="t" anchorCtr="0"/>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p>
        </p:txBody>
      </p:sp>
      <p:sp>
        <p:nvSpPr>
          <p:cNvPr id="5" name="Заполнитель даты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p>
            <a:pPr rtl="0"/>
            <a:r>
              <a:rPr lang="ru"/>
              <a:t>06.08.20ГГ</a:t>
            </a:r>
          </a:p>
        </p:txBody>
      </p:sp>
      <p:sp>
        <p:nvSpPr>
          <p:cNvPr id="6" name="Заполнитель нижнего колонтитула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p>
            <a:pPr rtl="0"/>
            <a:endParaRPr lang="en-US" dirty="0"/>
          </a:p>
        </p:txBody>
      </p:sp>
      <p:sp>
        <p:nvSpPr>
          <p:cNvPr id="7" name="Номер слайда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p>
            <a:pPr rtl="0"/>
            <a:fld id="{CBD12358-51D2-46B3-9BDE-DF29528B9454}" type="slidenum">
              <a:rPr lang="en-US" smtClean="0"/>
              <a:t>‹#›</a:t>
            </a:fld>
            <a:endParaRPr lang="en-US" dirty="0"/>
          </a:p>
        </p:txBody>
      </p:sp>
    </p:spTree>
    <p:extLst>
      <p:ext uri="{BB962C8B-B14F-4D97-AF65-F5344CB8AC3E}">
        <p14:creationId xmlns:p14="http://schemas.microsoft.com/office/powerpoint/2010/main" val="3854947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ru" noProof="0"/>
              <a:t>Образец заголовка</a:t>
            </a:r>
          </a:p>
        </p:txBody>
      </p:sp>
      <p:sp>
        <p:nvSpPr>
          <p:cNvPr id="3" name="Текст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ru" noProof="0"/>
              <a:t>Щелкните, чтобы изменить стили текста образца слайда</a:t>
            </a:r>
          </a:p>
          <a:p>
            <a:pPr lvl="1" rtl="0"/>
            <a:r>
              <a:rPr lang="ru" noProof="0"/>
              <a:t>Второй уровень</a:t>
            </a:r>
          </a:p>
          <a:p>
            <a:pPr lvl="2" rtl="0"/>
            <a:r>
              <a:rPr lang="ru" noProof="0"/>
              <a:t>Третий уровень</a:t>
            </a:r>
          </a:p>
          <a:p>
            <a:pPr lvl="3" rtl="0"/>
            <a:r>
              <a:rPr lang="ru" noProof="0"/>
              <a:t>Четвертый уровень</a:t>
            </a:r>
          </a:p>
          <a:p>
            <a:pPr lvl="4" rtl="0"/>
            <a:r>
              <a:rPr lang="ru" noProof="0"/>
              <a:t>Пятый уровень</a:t>
            </a:r>
          </a:p>
        </p:txBody>
      </p:sp>
      <p:sp>
        <p:nvSpPr>
          <p:cNvPr id="4" name="Заполнитель даты 3">
            <a:extLst>
              <a:ext uri="{FF2B5EF4-FFF2-40B4-BE49-F238E27FC236}">
                <a16:creationId xmlns:a16="http://schemas.microsoft.com/office/drawing/2014/main" id="{D95D08EF-72FB-4F19-9916-65815A9CA99C}"/>
              </a:ext>
            </a:extLst>
          </p:cNvPr>
          <p:cNvSpPr>
            <a:spLocks noGrp="1"/>
          </p:cNvSpPr>
          <p:nvPr>
            <p:ph type="dt" sz="half" idx="2"/>
          </p:nvPr>
        </p:nvSpPr>
        <p:spPr>
          <a:xfrm>
            <a:off x="838200" y="6563001"/>
            <a:ext cx="2743200" cy="228600"/>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ru" noProof="0"/>
              <a:t>06.08.20ГГ</a:t>
            </a:r>
          </a:p>
        </p:txBody>
      </p:sp>
      <p:sp>
        <p:nvSpPr>
          <p:cNvPr id="5" name="Заполнитель нижнего колонтитула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563001"/>
            <a:ext cx="4114800" cy="228600"/>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noProof="0" dirty="0"/>
          </a:p>
        </p:txBody>
      </p:sp>
      <p:sp>
        <p:nvSpPr>
          <p:cNvPr id="6" name="Номер слайда 5">
            <a:extLst>
              <a:ext uri="{FF2B5EF4-FFF2-40B4-BE49-F238E27FC236}">
                <a16:creationId xmlns:a16="http://schemas.microsoft.com/office/drawing/2014/main" id="{45FDEF23-A140-4DD6-A0D0-A86BD4DF3404}"/>
              </a:ext>
            </a:extLst>
          </p:cNvPr>
          <p:cNvSpPr>
            <a:spLocks noGrp="1"/>
          </p:cNvSpPr>
          <p:nvPr>
            <p:ph type="sldNum" sz="quarter" idx="4"/>
          </p:nvPr>
        </p:nvSpPr>
        <p:spPr>
          <a:xfrm>
            <a:off x="9375912" y="6563001"/>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hyperlink" Target="http://77.221.145.108/" TargetMode="External"/><Relationship Id="rId2" Type="http://schemas.openxmlformats.org/officeDocument/2006/relationships/hyperlink" Target="https://user233756200-xkdduipr.tunnel.vk-apps.com/" TargetMode="External"/><Relationship Id="rId1" Type="http://schemas.openxmlformats.org/officeDocument/2006/relationships/slideLayout" Target="../slideLayouts/slideLayout5.xml"/><Relationship Id="rId4" Type="http://schemas.openxmlformats.org/officeDocument/2006/relationships/image" Target="../media/image26.gif"/></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98EF7BD-FE81-4B20-8DC5-0B3EB736F9F8}"/>
              </a:ext>
            </a:extLst>
          </p:cNvPr>
          <p:cNvSpPr>
            <a:spLocks noGrp="1"/>
          </p:cNvSpPr>
          <p:nvPr>
            <p:ph type="ctrTitle"/>
          </p:nvPr>
        </p:nvSpPr>
        <p:spPr>
          <a:xfrm>
            <a:off x="612648" y="113814"/>
            <a:ext cx="10954512" cy="3246120"/>
          </a:xfrm>
          <a:effectLst>
            <a:outerShdw blurRad="50800" dist="38100" dir="5400000" algn="t" rotWithShape="0">
              <a:prstClr val="black">
                <a:alpha val="40000"/>
              </a:prstClr>
            </a:outerShdw>
          </a:effectLst>
        </p:spPr>
        <p:txBody>
          <a:bodyPr rtlCol="0" anchor="b"/>
          <a:lstStyle/>
          <a:p>
            <a:pPr rtl="0"/>
            <a:r>
              <a:rPr lang="en-US" dirty="0" err="1"/>
              <a:t>MedVision</a:t>
            </a:r>
            <a:r>
              <a:rPr lang="en-US" dirty="0"/>
              <a:t> AI</a:t>
            </a:r>
            <a:endParaRPr lang="ru" dirty="0"/>
          </a:p>
        </p:txBody>
      </p:sp>
      <p:sp>
        <p:nvSpPr>
          <p:cNvPr id="3" name="Подзаголовок 2">
            <a:extLst>
              <a:ext uri="{FF2B5EF4-FFF2-40B4-BE49-F238E27FC236}">
                <a16:creationId xmlns:a16="http://schemas.microsoft.com/office/drawing/2014/main" id="{1AFF0EFE-C50F-44EB-8978-B97795477C9E}"/>
              </a:ext>
            </a:extLst>
          </p:cNvPr>
          <p:cNvSpPr>
            <a:spLocks noGrp="1"/>
          </p:cNvSpPr>
          <p:nvPr>
            <p:ph type="subTitle" idx="1"/>
          </p:nvPr>
        </p:nvSpPr>
        <p:spPr>
          <a:xfrm>
            <a:off x="612648" y="3429000"/>
            <a:ext cx="10954512" cy="588523"/>
          </a:xfrm>
          <a:noFill/>
          <a:ln>
            <a:noFill/>
          </a:ln>
          <a:effectLst>
            <a:outerShdw blurRad="50800" dist="38100" dir="8100000" algn="tr" rotWithShape="0">
              <a:prstClr val="black">
                <a:alpha val="40000"/>
              </a:prstClr>
            </a:outerShdw>
          </a:effectLst>
        </p:spPr>
        <p:style>
          <a:lnRef idx="0">
            <a:scrgbClr r="0" g="0" b="0"/>
          </a:lnRef>
          <a:fillRef idx="0">
            <a:scrgbClr r="0" g="0" b="0"/>
          </a:fillRef>
          <a:effectRef idx="0">
            <a:scrgbClr r="0" g="0" b="0"/>
          </a:effectRef>
          <a:fontRef idx="minor">
            <a:schemeClr val="dk1"/>
          </a:fontRef>
        </p:style>
        <p:txBody>
          <a:bodyPr vert="horz" lIns="91440" tIns="45720" rIns="91440" bIns="45720" rtlCol="0" anchor="t">
            <a:noAutofit/>
          </a:bodyPr>
          <a:lstStyle/>
          <a:p>
            <a:r>
              <a:rPr lang="ru-RU" dirty="0">
                <a:solidFill>
                  <a:schemeClr val="accent2">
                    <a:lumMod val="10000"/>
                  </a:schemeClr>
                </a:solidFill>
              </a:rPr>
              <a:t>От снимка к диагнозу — одним кликом</a:t>
            </a:r>
          </a:p>
          <a:p>
            <a:pPr rtl="0"/>
            <a:endParaRPr lang="ru" dirty="0"/>
          </a:p>
        </p:txBody>
      </p:sp>
      <p:sp>
        <p:nvSpPr>
          <p:cNvPr id="4" name="TextBox 3">
            <a:extLst>
              <a:ext uri="{FF2B5EF4-FFF2-40B4-BE49-F238E27FC236}">
                <a16:creationId xmlns:a16="http://schemas.microsoft.com/office/drawing/2014/main" id="{F028E979-59BF-B361-4214-38BD9DAE0E26}"/>
              </a:ext>
            </a:extLst>
          </p:cNvPr>
          <p:cNvSpPr txBox="1"/>
          <p:nvPr/>
        </p:nvSpPr>
        <p:spPr>
          <a:xfrm>
            <a:off x="7744190" y="4434256"/>
            <a:ext cx="4104099" cy="2092881"/>
          </a:xfrm>
          <a:prstGeom prst="rect">
            <a:avLst/>
          </a:prstGeom>
          <a:noFill/>
          <a:ln>
            <a:noFill/>
          </a:ln>
        </p:spPr>
        <p:style>
          <a:lnRef idx="0">
            <a:scrgbClr r="0" g="0" b="0"/>
          </a:lnRef>
          <a:fillRef idx="0">
            <a:scrgbClr r="0" g="0" b="0"/>
          </a:fillRef>
          <a:effectRef idx="0">
            <a:scrgbClr r="0" g="0" b="0"/>
          </a:effectRef>
          <a:fontRef idx="minor">
            <a:schemeClr val="accent3"/>
          </a:fontRef>
        </p:style>
        <p:txBody>
          <a:bodyPr wrap="square" rtlCol="0">
            <a:spAutoFit/>
          </a:bodyPr>
          <a:lstStyle/>
          <a:p>
            <a:pPr algn="r"/>
            <a:endParaRPr lang="en-US" sz="2000" b="1" dirty="0">
              <a:solidFill>
                <a:srgbClr val="0D1D51"/>
              </a:solidFill>
              <a:latin typeface="Georgia" panose="02040502050405020303" pitchFamily="18" charset="0"/>
              <a:ea typeface="Microsoft YaHei" panose="020B0503020204020204" pitchFamily="34" charset="-122"/>
            </a:endParaRPr>
          </a:p>
          <a:p>
            <a:pPr algn="r"/>
            <a:r>
              <a:rPr lang="ru-RU" sz="2000" b="1" dirty="0">
                <a:solidFill>
                  <a:srgbClr val="0D1D51"/>
                </a:solidFill>
                <a:latin typeface="Georgia" panose="02040502050405020303" pitchFamily="18" charset="0"/>
                <a:ea typeface="Microsoft YaHei" panose="020B0503020204020204" pitchFamily="34" charset="-122"/>
              </a:rPr>
              <a:t>Команда </a:t>
            </a:r>
            <a:r>
              <a:rPr lang="en-US" sz="2000" b="1" dirty="0" err="1">
                <a:solidFill>
                  <a:srgbClr val="0D1D51"/>
                </a:solidFill>
                <a:latin typeface="Georgia" panose="02040502050405020303" pitchFamily="18" charset="0"/>
                <a:ea typeface="Microsoft YaHei" panose="020B0503020204020204" pitchFamily="34" charset="-122"/>
              </a:rPr>
              <a:t>fbbc</a:t>
            </a:r>
            <a:endParaRPr lang="ru-RU" sz="2000" b="1" dirty="0">
              <a:solidFill>
                <a:srgbClr val="0D1D51"/>
              </a:solidFill>
              <a:latin typeface="Georgia" panose="02040502050405020303" pitchFamily="18" charset="0"/>
              <a:ea typeface="Microsoft YaHei" panose="020B0503020204020204" pitchFamily="34" charset="-122"/>
            </a:endParaRPr>
          </a:p>
          <a:p>
            <a:pPr algn="r"/>
            <a:r>
              <a:rPr lang="ru-RU" dirty="0">
                <a:solidFill>
                  <a:srgbClr val="0D1D51"/>
                </a:solidFill>
                <a:latin typeface="Georgia" panose="02040502050405020303" pitchFamily="18" charset="0"/>
                <a:ea typeface="Microsoft YaHei" panose="020B0503020204020204" pitchFamily="34" charset="-122"/>
              </a:rPr>
              <a:t>Капитан: Кулаков Игорь Юрьевич</a:t>
            </a:r>
          </a:p>
          <a:p>
            <a:pPr algn="r"/>
            <a:r>
              <a:rPr lang="ru-RU" dirty="0" err="1">
                <a:solidFill>
                  <a:srgbClr val="0D1D51"/>
                </a:solidFill>
                <a:latin typeface="Georgia" panose="02040502050405020303" pitchFamily="18" charset="0"/>
                <a:ea typeface="Microsoft YaHei" panose="020B0503020204020204" pitchFamily="34" charset="-122"/>
              </a:rPr>
              <a:t>Браузман</a:t>
            </a:r>
            <a:r>
              <a:rPr lang="ru-RU" dirty="0">
                <a:solidFill>
                  <a:srgbClr val="0D1D51"/>
                </a:solidFill>
                <a:latin typeface="Georgia" panose="02040502050405020303" pitchFamily="18" charset="0"/>
                <a:ea typeface="Microsoft YaHei" panose="020B0503020204020204" pitchFamily="34" charset="-122"/>
              </a:rPr>
              <a:t> Всеволод Маркович</a:t>
            </a:r>
          </a:p>
          <a:p>
            <a:pPr algn="r"/>
            <a:r>
              <a:rPr lang="ru-RU" dirty="0" err="1">
                <a:solidFill>
                  <a:srgbClr val="0D1D51"/>
                </a:solidFill>
                <a:latin typeface="Georgia" panose="02040502050405020303" pitchFamily="18" charset="0"/>
                <a:ea typeface="Microsoft YaHei" panose="020B0503020204020204" pitchFamily="34" charset="-122"/>
              </a:rPr>
              <a:t>Ельнова</a:t>
            </a:r>
            <a:r>
              <a:rPr lang="ru-RU" dirty="0">
                <a:solidFill>
                  <a:srgbClr val="0D1D51"/>
                </a:solidFill>
                <a:latin typeface="Georgia" panose="02040502050405020303" pitchFamily="18" charset="0"/>
                <a:ea typeface="Microsoft YaHei" panose="020B0503020204020204" pitchFamily="34" charset="-122"/>
              </a:rPr>
              <a:t> Екатерина Дмитриевна</a:t>
            </a:r>
          </a:p>
          <a:p>
            <a:pPr algn="r"/>
            <a:r>
              <a:rPr lang="ru-RU" dirty="0">
                <a:solidFill>
                  <a:srgbClr val="0D1D51"/>
                </a:solidFill>
                <a:latin typeface="Georgia" panose="02040502050405020303" pitchFamily="18" charset="0"/>
                <a:ea typeface="Microsoft YaHei" panose="020B0503020204020204" pitchFamily="34" charset="-122"/>
              </a:rPr>
              <a:t>Иванов Денис Дмитриевич</a:t>
            </a:r>
          </a:p>
          <a:p>
            <a:pPr algn="r"/>
            <a:r>
              <a:rPr lang="ru-RU" dirty="0">
                <a:solidFill>
                  <a:srgbClr val="0D1D51"/>
                </a:solidFill>
                <a:latin typeface="Georgia" panose="02040502050405020303" pitchFamily="18" charset="0"/>
                <a:ea typeface="Microsoft YaHei" panose="020B0503020204020204" pitchFamily="34" charset="-122"/>
              </a:rPr>
              <a:t>Мочалов Артем Андреевич</a:t>
            </a:r>
          </a:p>
        </p:txBody>
      </p:sp>
    </p:spTree>
    <p:extLst>
      <p:ext uri="{BB962C8B-B14F-4D97-AF65-F5344CB8AC3E}">
        <p14:creationId xmlns:p14="http://schemas.microsoft.com/office/powerpoint/2010/main" val="128263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402610AF-8F45-6744-60AC-334C228D4B27}"/>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A20181-337A-36D5-0E4F-E490215288B9}"/>
              </a:ext>
            </a:extLst>
          </p:cNvPr>
          <p:cNvSpPr>
            <a:spLocks noGrp="1"/>
          </p:cNvSpPr>
          <p:nvPr>
            <p:ph type="title"/>
          </p:nvPr>
        </p:nvSpPr>
        <p:spPr>
          <a:xfrm>
            <a:off x="1078992" y="365760"/>
            <a:ext cx="10506456" cy="1655064"/>
          </a:xfrm>
          <a:noFill/>
        </p:spPr>
        <p:txBody>
          <a:bodyPr rtlCol="0">
            <a:noAutofit/>
          </a:bodyPr>
          <a:lstStyle/>
          <a:p>
            <a:r>
              <a:rPr lang="en-US" dirty="0"/>
              <a:t>Pipeline Data</a:t>
            </a:r>
            <a:r>
              <a:rPr lang="ru-RU" dirty="0"/>
              <a:t> (Конвейер данных)</a:t>
            </a:r>
            <a:endParaRPr lang="ru" dirty="0"/>
          </a:p>
        </p:txBody>
      </p:sp>
      <p:sp>
        <p:nvSpPr>
          <p:cNvPr id="3" name="Объект 2">
            <a:extLst>
              <a:ext uri="{FF2B5EF4-FFF2-40B4-BE49-F238E27FC236}">
                <a16:creationId xmlns:a16="http://schemas.microsoft.com/office/drawing/2014/main" id="{4F91CB4C-0FF2-EA67-EDC1-FE36866994AD}"/>
              </a:ext>
            </a:extLst>
          </p:cNvPr>
          <p:cNvSpPr>
            <a:spLocks noGrp="1"/>
          </p:cNvSpPr>
          <p:nvPr>
            <p:ph sz="half" idx="1"/>
          </p:nvPr>
        </p:nvSpPr>
        <p:spPr>
          <a:xfrm>
            <a:off x="1078992" y="2878013"/>
            <a:ext cx="4173944" cy="3412370"/>
          </a:xfrm>
          <a:noFill/>
        </p:spPr>
        <p:txBody>
          <a:bodyPr vert="horz" lIns="91440" tIns="45720" rIns="91440" bIns="45720" rtlCol="0" anchor="t">
            <a:normAutofit/>
          </a:bodyPr>
          <a:lstStyle/>
          <a:p>
            <a:pPr algn="just" rtl="0"/>
            <a:r>
              <a:rPr lang="ru" dirty="0">
                <a:latin typeface="Cambria Math" panose="02040503050406030204" pitchFamily="18" charset="0"/>
                <a:ea typeface="Cambria Math" panose="02040503050406030204" pitchFamily="18" charset="0"/>
              </a:rPr>
              <a:t>- Для ленивой загрузки данные преобразованы в виде .</a:t>
            </a:r>
            <a:r>
              <a:rPr lang="en-US" dirty="0" err="1">
                <a:latin typeface="Cambria Math" panose="02040503050406030204" pitchFamily="18" charset="0"/>
                <a:ea typeface="Cambria Math" panose="02040503050406030204" pitchFamily="18" charset="0"/>
              </a:rPr>
              <a:t>npz</a:t>
            </a:r>
            <a:r>
              <a:rPr lang="ru-RU" dirty="0">
                <a:latin typeface="Cambria Math" panose="02040503050406030204" pitchFamily="18" charset="0"/>
                <a:ea typeface="Cambria Math" panose="02040503050406030204" pitchFamily="18" charset="0"/>
              </a:rPr>
              <a:t>(Веб-сервис принимает </a:t>
            </a:r>
            <a:r>
              <a:rPr lang="en-US" dirty="0">
                <a:latin typeface="Cambria Math" panose="02040503050406030204" pitchFamily="18" charset="0"/>
                <a:ea typeface="Cambria Math" panose="02040503050406030204" pitchFamily="18" charset="0"/>
              </a:rPr>
              <a:t>zip-</a:t>
            </a:r>
            <a:r>
              <a:rPr lang="ru-RU" dirty="0">
                <a:latin typeface="Cambria Math" panose="02040503050406030204" pitchFamily="18" charset="0"/>
                <a:ea typeface="Cambria Math" panose="02040503050406030204" pitchFamily="18" charset="0"/>
              </a:rPr>
              <a:t>архив с </a:t>
            </a:r>
            <a:r>
              <a:rPr lang="en-US" dirty="0">
                <a:latin typeface="Cambria Math" panose="02040503050406030204" pitchFamily="18" charset="0"/>
                <a:ea typeface="Cambria Math" panose="02040503050406030204" pitchFamily="18" charset="0"/>
              </a:rPr>
              <a:t>DICOM</a:t>
            </a:r>
            <a:r>
              <a:rPr lang="ru-RU" dirty="0">
                <a:latin typeface="Cambria Math" panose="02040503050406030204" pitchFamily="18" charset="0"/>
                <a:ea typeface="Cambria Math" panose="02040503050406030204" pitchFamily="18" charset="0"/>
              </a:rPr>
              <a:t> файлами) </a:t>
            </a:r>
          </a:p>
          <a:p>
            <a:pPr algn="just" rtl="0"/>
            <a:r>
              <a:rPr lang="ru-RU" dirty="0">
                <a:latin typeface="Cambria Math" panose="02040503050406030204" pitchFamily="18" charset="0"/>
                <a:ea typeface="Cambria Math" panose="02040503050406030204" pitchFamily="18" charset="0"/>
              </a:rPr>
              <a:t>- Каждый хранит </a:t>
            </a:r>
            <a:r>
              <a:rPr lang="en-US" dirty="0" err="1">
                <a:latin typeface="Cambria Math" panose="02040503050406030204" pitchFamily="18" charset="0"/>
                <a:ea typeface="Cambria Math" panose="02040503050406030204" pitchFamily="18" charset="0"/>
              </a:rPr>
              <a:t>npz</a:t>
            </a:r>
            <a:r>
              <a:rPr lang="en-US" dirty="0">
                <a:latin typeface="Cambria Math" panose="02040503050406030204" pitchFamily="18" charset="0"/>
                <a:ea typeface="Cambria Math" panose="02040503050406030204" pitchFamily="18" charset="0"/>
              </a:rPr>
              <a:t> </a:t>
            </a:r>
            <a:r>
              <a:rPr lang="ru-RU" dirty="0">
                <a:latin typeface="Cambria Math" panose="02040503050406030204" pitchFamily="18" charset="0"/>
                <a:ea typeface="Cambria Math" panose="02040503050406030204" pitchFamily="18" charset="0"/>
              </a:rPr>
              <a:t>в себе КТ снимок легких</a:t>
            </a:r>
          </a:p>
          <a:p>
            <a:pPr rtl="0"/>
            <a:r>
              <a:rPr lang="ru-RU" dirty="0">
                <a:latin typeface="Cambria Math" panose="02040503050406030204" pitchFamily="18" charset="0"/>
                <a:ea typeface="Cambria Math" panose="02040503050406030204" pitchFamily="18" charset="0"/>
              </a:rPr>
              <a:t>- Данные приводятся к 64 срезам (равномерно, не зависимо от изначального количества), 512х512 пикселей</a:t>
            </a:r>
          </a:p>
        </p:txBody>
      </p:sp>
      <p:sp>
        <p:nvSpPr>
          <p:cNvPr id="21" name="Заполнитель номера слайда 20">
            <a:extLst>
              <a:ext uri="{FF2B5EF4-FFF2-40B4-BE49-F238E27FC236}">
                <a16:creationId xmlns:a16="http://schemas.microsoft.com/office/drawing/2014/main" id="{920AF03A-139F-7624-7C61-53238C8B4F1C}"/>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10</a:t>
            </a:fld>
            <a:endParaRPr lang="en-US" dirty="0"/>
          </a:p>
        </p:txBody>
      </p:sp>
      <p:sp>
        <p:nvSpPr>
          <p:cNvPr id="6" name="Прямоугольник: скругленные углы 5">
            <a:extLst>
              <a:ext uri="{FF2B5EF4-FFF2-40B4-BE49-F238E27FC236}">
                <a16:creationId xmlns:a16="http://schemas.microsoft.com/office/drawing/2014/main" id="{8879BCD3-9F59-DDE5-D4F3-4E46A7C7972C}"/>
              </a:ext>
            </a:extLst>
          </p:cNvPr>
          <p:cNvSpPr/>
          <p:nvPr/>
        </p:nvSpPr>
        <p:spPr>
          <a:xfrm>
            <a:off x="5789982" y="2632032"/>
            <a:ext cx="2077342" cy="1238876"/>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err="1">
                <a:solidFill>
                  <a:schemeClr val="accent3">
                    <a:lumMod val="10000"/>
                  </a:schemeClr>
                </a:solidFill>
              </a:rPr>
              <a:t>Npz</a:t>
            </a:r>
            <a:r>
              <a:rPr lang="en-US" dirty="0">
                <a:solidFill>
                  <a:schemeClr val="accent3">
                    <a:lumMod val="10000"/>
                  </a:schemeClr>
                </a:solidFill>
              </a:rPr>
              <a:t> scan</a:t>
            </a:r>
          </a:p>
          <a:p>
            <a:pPr algn="ctr"/>
            <a:r>
              <a:rPr lang="en-US" dirty="0">
                <a:solidFill>
                  <a:schemeClr val="accent3">
                    <a:lumMod val="10000"/>
                  </a:schemeClr>
                </a:solidFill>
              </a:rPr>
              <a:t>(D, H, W)</a:t>
            </a:r>
            <a:endParaRPr lang="ru-RU" dirty="0">
              <a:solidFill>
                <a:schemeClr val="accent3">
                  <a:lumMod val="10000"/>
                </a:schemeClr>
              </a:solidFill>
            </a:endParaRPr>
          </a:p>
        </p:txBody>
      </p:sp>
      <p:sp>
        <p:nvSpPr>
          <p:cNvPr id="7" name="Прямоугольник: скругленные углы 6">
            <a:extLst>
              <a:ext uri="{FF2B5EF4-FFF2-40B4-BE49-F238E27FC236}">
                <a16:creationId xmlns:a16="http://schemas.microsoft.com/office/drawing/2014/main" id="{3E553555-2BBE-207E-C8B0-D0040922932C}"/>
              </a:ext>
            </a:extLst>
          </p:cNvPr>
          <p:cNvSpPr/>
          <p:nvPr/>
        </p:nvSpPr>
        <p:spPr>
          <a:xfrm>
            <a:off x="5789982" y="4584198"/>
            <a:ext cx="2077342" cy="1223671"/>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solidFill>
                  <a:schemeClr val="accent3">
                    <a:lumMod val="10000"/>
                  </a:schemeClr>
                </a:solidFill>
              </a:rPr>
              <a:t>GPU resample -&gt; (B,1,64,512,512)</a:t>
            </a:r>
            <a:endParaRPr lang="ru-RU" dirty="0">
              <a:solidFill>
                <a:schemeClr val="accent3">
                  <a:lumMod val="10000"/>
                </a:schemeClr>
              </a:solidFill>
            </a:endParaRPr>
          </a:p>
        </p:txBody>
      </p:sp>
      <p:sp>
        <p:nvSpPr>
          <p:cNvPr id="8" name="Прямоугольник: скругленные углы 7">
            <a:extLst>
              <a:ext uri="{FF2B5EF4-FFF2-40B4-BE49-F238E27FC236}">
                <a16:creationId xmlns:a16="http://schemas.microsoft.com/office/drawing/2014/main" id="{205CA844-E0A6-410F-3FF8-FC1D2B0A4541}"/>
              </a:ext>
            </a:extLst>
          </p:cNvPr>
          <p:cNvSpPr/>
          <p:nvPr/>
        </p:nvSpPr>
        <p:spPr>
          <a:xfrm>
            <a:off x="8907291" y="4584197"/>
            <a:ext cx="2324909" cy="1223671"/>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err="1">
                <a:solidFill>
                  <a:schemeClr val="accent3">
                    <a:lumMod val="10000"/>
                  </a:schemeClr>
                </a:solidFill>
              </a:rPr>
              <a:t>DataLoader</a:t>
            </a:r>
            <a:endParaRPr lang="en-US" dirty="0">
              <a:solidFill>
                <a:schemeClr val="accent3">
                  <a:lumMod val="10000"/>
                </a:schemeClr>
              </a:solidFill>
            </a:endParaRPr>
          </a:p>
          <a:p>
            <a:pPr algn="ctr"/>
            <a:r>
              <a:rPr lang="en-US" dirty="0" err="1">
                <a:solidFill>
                  <a:schemeClr val="accent3">
                    <a:lumMod val="10000"/>
                  </a:schemeClr>
                </a:solidFill>
              </a:rPr>
              <a:t>Collate_variable_depth</a:t>
            </a:r>
            <a:r>
              <a:rPr lang="en-US" dirty="0">
                <a:solidFill>
                  <a:schemeClr val="accent3">
                    <a:lumMod val="10000"/>
                  </a:schemeClr>
                </a:solidFill>
              </a:rPr>
              <a:t> pad to </a:t>
            </a:r>
            <a:r>
              <a:rPr lang="en-US" dirty="0" err="1">
                <a:solidFill>
                  <a:schemeClr val="accent3">
                    <a:lumMod val="10000"/>
                  </a:schemeClr>
                </a:solidFill>
              </a:rPr>
              <a:t>maxD</a:t>
            </a:r>
            <a:r>
              <a:rPr lang="en-US" dirty="0">
                <a:solidFill>
                  <a:schemeClr val="accent3">
                    <a:lumMod val="10000"/>
                  </a:schemeClr>
                </a:solidFill>
              </a:rPr>
              <a:t> -&gt; (B,1,maxD,H,W)</a:t>
            </a:r>
            <a:endParaRPr lang="ru-RU" dirty="0">
              <a:solidFill>
                <a:schemeClr val="accent3">
                  <a:lumMod val="10000"/>
                </a:schemeClr>
              </a:solidFill>
            </a:endParaRPr>
          </a:p>
        </p:txBody>
      </p:sp>
      <p:sp>
        <p:nvSpPr>
          <p:cNvPr id="9" name="Прямоугольник: скругленные углы 8">
            <a:extLst>
              <a:ext uri="{FF2B5EF4-FFF2-40B4-BE49-F238E27FC236}">
                <a16:creationId xmlns:a16="http://schemas.microsoft.com/office/drawing/2014/main" id="{1A5AE2E8-225D-1F35-C88A-0F065F34402B}"/>
              </a:ext>
            </a:extLst>
          </p:cNvPr>
          <p:cNvSpPr/>
          <p:nvPr/>
        </p:nvSpPr>
        <p:spPr>
          <a:xfrm>
            <a:off x="8907290" y="2632032"/>
            <a:ext cx="2324909" cy="1238876"/>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solidFill>
                  <a:schemeClr val="accent3">
                    <a:lumMod val="10000"/>
                  </a:schemeClr>
                </a:solidFill>
              </a:rPr>
              <a:t>Preprocess scan normalize -&gt; [0,1] -&gt; (1, D, H, W) tensor</a:t>
            </a:r>
            <a:endParaRPr lang="ru-RU" dirty="0">
              <a:solidFill>
                <a:schemeClr val="accent3">
                  <a:lumMod val="10000"/>
                </a:schemeClr>
              </a:solidFill>
            </a:endParaRPr>
          </a:p>
        </p:txBody>
      </p:sp>
      <p:sp>
        <p:nvSpPr>
          <p:cNvPr id="10" name="Стрелка: вправо 9">
            <a:extLst>
              <a:ext uri="{FF2B5EF4-FFF2-40B4-BE49-F238E27FC236}">
                <a16:creationId xmlns:a16="http://schemas.microsoft.com/office/drawing/2014/main" id="{55B59CEF-48A3-3AA9-4E9B-FBAFCB3FC185}"/>
              </a:ext>
            </a:extLst>
          </p:cNvPr>
          <p:cNvSpPr/>
          <p:nvPr/>
        </p:nvSpPr>
        <p:spPr>
          <a:xfrm>
            <a:off x="8183026" y="3073940"/>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2" name="Стрелка: вправо 11">
            <a:extLst>
              <a:ext uri="{FF2B5EF4-FFF2-40B4-BE49-F238E27FC236}">
                <a16:creationId xmlns:a16="http://schemas.microsoft.com/office/drawing/2014/main" id="{093DF82A-A051-EA70-B628-208515CA3046}"/>
              </a:ext>
            </a:extLst>
          </p:cNvPr>
          <p:cNvSpPr/>
          <p:nvPr/>
        </p:nvSpPr>
        <p:spPr>
          <a:xfrm rot="5400000">
            <a:off x="9865463" y="405002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3" name="Стрелка: вправо 12">
            <a:extLst>
              <a:ext uri="{FF2B5EF4-FFF2-40B4-BE49-F238E27FC236}">
                <a16:creationId xmlns:a16="http://schemas.microsoft.com/office/drawing/2014/main" id="{C8164994-48EE-7963-F14C-965D5D0832DD}"/>
              </a:ext>
            </a:extLst>
          </p:cNvPr>
          <p:cNvSpPr/>
          <p:nvPr/>
        </p:nvSpPr>
        <p:spPr>
          <a:xfrm rot="10800000">
            <a:off x="8183026" y="501850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4123473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04DBCFAF-F649-6DC6-8761-074A51FD04C5}"/>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F5A204-C470-6BF7-4327-C00D90CC9BD9}"/>
              </a:ext>
            </a:extLst>
          </p:cNvPr>
          <p:cNvSpPr>
            <a:spLocks noGrp="1"/>
          </p:cNvSpPr>
          <p:nvPr>
            <p:ph type="title"/>
          </p:nvPr>
        </p:nvSpPr>
        <p:spPr>
          <a:xfrm>
            <a:off x="1078992" y="365760"/>
            <a:ext cx="10506456" cy="1655064"/>
          </a:xfrm>
          <a:noFill/>
        </p:spPr>
        <p:txBody>
          <a:bodyPr rtlCol="0">
            <a:noAutofit/>
          </a:bodyPr>
          <a:lstStyle/>
          <a:p>
            <a:r>
              <a:rPr lang="ru-RU" dirty="0"/>
              <a:t>Комбинированная функция потерь</a:t>
            </a:r>
            <a:br>
              <a:rPr lang="ru-RU" dirty="0"/>
            </a:br>
            <a:r>
              <a:rPr lang="en-US" dirty="0"/>
              <a:t>LOSS</a:t>
            </a:r>
            <a:endParaRPr lang="ru" dirty="0"/>
          </a:p>
        </p:txBody>
      </p:sp>
      <p:sp>
        <p:nvSpPr>
          <p:cNvPr id="21" name="Заполнитель номера слайда 20">
            <a:extLst>
              <a:ext uri="{FF2B5EF4-FFF2-40B4-BE49-F238E27FC236}">
                <a16:creationId xmlns:a16="http://schemas.microsoft.com/office/drawing/2014/main" id="{F1083A38-D574-BBF2-DE45-3124F670A5EC}"/>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11</a:t>
            </a:fld>
            <a:endParaRPr lang="en-US" dirty="0"/>
          </a:p>
        </p:txBody>
      </p:sp>
      <p:graphicFrame>
        <p:nvGraphicFramePr>
          <p:cNvPr id="6" name="Местозаполнитель таблицы 2">
            <a:extLst>
              <a:ext uri="{FF2B5EF4-FFF2-40B4-BE49-F238E27FC236}">
                <a16:creationId xmlns:a16="http://schemas.microsoft.com/office/drawing/2014/main" id="{AF4F456D-A541-574B-DD77-B6C830B1373B}"/>
              </a:ext>
            </a:extLst>
          </p:cNvPr>
          <p:cNvGraphicFramePr>
            <a:graphicFrameLocks/>
          </p:cNvGraphicFramePr>
          <p:nvPr>
            <p:extLst>
              <p:ext uri="{D42A27DB-BD31-4B8C-83A1-F6EECF244321}">
                <p14:modId xmlns:p14="http://schemas.microsoft.com/office/powerpoint/2010/main" val="2524604417"/>
              </p:ext>
            </p:extLst>
          </p:nvPr>
        </p:nvGraphicFramePr>
        <p:xfrm>
          <a:off x="1383564" y="2383275"/>
          <a:ext cx="9073670" cy="3988341"/>
        </p:xfrm>
        <a:graphic>
          <a:graphicData uri="http://schemas.openxmlformats.org/drawingml/2006/table">
            <a:tbl>
              <a:tblPr firstRow="1" bandRow="1">
                <a:tableStyleId>{5940675A-B579-460E-94D1-54222C63F5DA}</a:tableStyleId>
              </a:tblPr>
              <a:tblGrid>
                <a:gridCol w="2653373">
                  <a:extLst>
                    <a:ext uri="{9D8B030D-6E8A-4147-A177-3AD203B41FA5}">
                      <a16:colId xmlns:a16="http://schemas.microsoft.com/office/drawing/2014/main" val="30750867"/>
                    </a:ext>
                  </a:extLst>
                </a:gridCol>
                <a:gridCol w="2905665">
                  <a:extLst>
                    <a:ext uri="{9D8B030D-6E8A-4147-A177-3AD203B41FA5}">
                      <a16:colId xmlns:a16="http://schemas.microsoft.com/office/drawing/2014/main" val="1038941322"/>
                    </a:ext>
                  </a:extLst>
                </a:gridCol>
                <a:gridCol w="3514632">
                  <a:extLst>
                    <a:ext uri="{9D8B030D-6E8A-4147-A177-3AD203B41FA5}">
                      <a16:colId xmlns:a16="http://schemas.microsoft.com/office/drawing/2014/main" val="529645500"/>
                    </a:ext>
                  </a:extLst>
                </a:gridCol>
              </a:tblGrid>
              <a:tr h="1333679">
                <a:tc>
                  <a:txBody>
                    <a:bodyPr/>
                    <a:lstStyle/>
                    <a:p>
                      <a:pPr algn="ctr" rtl="0"/>
                      <a:r>
                        <a:rPr lang="en-US" sz="2000" b="1" dirty="0">
                          <a:solidFill>
                            <a:schemeClr val="tx1"/>
                          </a:solidFill>
                        </a:rPr>
                        <a:t>LOSS</a:t>
                      </a:r>
                      <a:endParaRPr lang="ru" sz="2000" b="1" dirty="0">
                        <a:solidFill>
                          <a:schemeClr val="tx1"/>
                        </a:solidFill>
                      </a:endParaRPr>
                    </a:p>
                  </a:txBody>
                  <a:tcPr anchor="ctr"/>
                </a:tc>
                <a:tc>
                  <a:txBody>
                    <a:bodyPr/>
                    <a:lstStyle/>
                    <a:p>
                      <a:pPr algn="ctr" rtl="0"/>
                      <a:r>
                        <a:rPr lang="ru-RU" sz="2000" dirty="0"/>
                        <a:t>Взвешенная </a:t>
                      </a:r>
                    </a:p>
                    <a:p>
                      <a:pPr algn="ctr" rtl="0"/>
                      <a:r>
                        <a:rPr lang="en-US" sz="2000" dirty="0">
                          <a:solidFill>
                            <a:schemeClr val="tx1"/>
                          </a:solidFill>
                        </a:rPr>
                        <a:t>Cross</a:t>
                      </a:r>
                      <a:r>
                        <a:rPr lang="ru-RU" sz="2000" dirty="0">
                          <a:solidFill>
                            <a:schemeClr val="tx1"/>
                          </a:solidFill>
                        </a:rPr>
                        <a:t> </a:t>
                      </a:r>
                      <a:r>
                        <a:rPr lang="en-US" sz="2000" dirty="0">
                          <a:solidFill>
                            <a:schemeClr val="tx1"/>
                          </a:solidFill>
                        </a:rPr>
                        <a:t>Entropy</a:t>
                      </a:r>
                      <a:endParaRPr lang="ru-RU" sz="2000" dirty="0">
                        <a:solidFill>
                          <a:schemeClr val="tx1"/>
                        </a:solidFill>
                      </a:endParaRPr>
                    </a:p>
                    <a:p>
                      <a:pPr algn="ctr" rtl="0"/>
                      <a:r>
                        <a:rPr lang="en-US" sz="2000" dirty="0">
                          <a:solidFill>
                            <a:schemeClr val="tx1"/>
                          </a:solidFill>
                        </a:rPr>
                        <a:t>Loss</a:t>
                      </a:r>
                      <a:endParaRPr lang="ru" sz="2000" dirty="0">
                        <a:solidFill>
                          <a:schemeClr val="tx1"/>
                        </a:solidFill>
                      </a:endParaRPr>
                    </a:p>
                  </a:txBody>
                  <a:tcPr anchor="ctr"/>
                </a:tc>
                <a:tc>
                  <a:txBody>
                    <a:bodyPr/>
                    <a:lstStyle/>
                    <a:p>
                      <a:pPr algn="ctr"/>
                      <a:r>
                        <a:rPr lang="en-US" sz="2000" dirty="0">
                          <a:solidFill>
                            <a:schemeClr val="tx1"/>
                          </a:solidFill>
                        </a:rPr>
                        <a:t>Unified Focal</a:t>
                      </a:r>
                      <a:endParaRPr lang="ru-RU" sz="2000" dirty="0">
                        <a:solidFill>
                          <a:schemeClr val="tx1"/>
                        </a:solidFill>
                      </a:endParaRPr>
                    </a:p>
                    <a:p>
                      <a:pPr algn="ctr"/>
                      <a:r>
                        <a:rPr lang="en-US" sz="2000" dirty="0">
                          <a:solidFill>
                            <a:schemeClr val="tx1"/>
                          </a:solidFill>
                        </a:rPr>
                        <a:t>Loss </a:t>
                      </a:r>
                      <a:endParaRPr lang="ru" sz="2000" dirty="0">
                        <a:solidFill>
                          <a:schemeClr val="tx1"/>
                        </a:solidFill>
                      </a:endParaRPr>
                    </a:p>
                  </a:txBody>
                  <a:tcPr anchor="ctr"/>
                </a:tc>
                <a:extLst>
                  <a:ext uri="{0D108BD9-81ED-4DB2-BD59-A6C34878D82A}">
                    <a16:rowId xmlns:a16="http://schemas.microsoft.com/office/drawing/2014/main" val="4251432886"/>
                  </a:ext>
                </a:extLst>
              </a:tr>
              <a:tr h="2654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2000" b="1" dirty="0">
                          <a:solidFill>
                            <a:schemeClr val="accent3">
                              <a:lumMod val="10000"/>
                            </a:schemeClr>
                          </a:solidFill>
                        </a:rPr>
                        <a:t>Преимущества</a:t>
                      </a:r>
                      <a:endParaRPr lang="ru" sz="2000" b="1" dirty="0">
                        <a:solidFill>
                          <a:schemeClr val="accent3">
                            <a:lumMod val="10000"/>
                          </a:schemeClr>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solidFill>
                            <a:schemeClr val="accent3">
                              <a:lumMod val="10000"/>
                            </a:schemeClr>
                          </a:solidFill>
                        </a:rPr>
                        <a:t>Компенсирует дисбаланс классов</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ru-RU" dirty="0">
                        <a:solidFill>
                          <a:schemeClr val="accent3">
                            <a:lumMod val="10000"/>
                          </a:schemeClr>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ru-RU" dirty="0">
                          <a:solidFill>
                            <a:schemeClr val="accent3">
                              <a:lumMod val="10000"/>
                            </a:schemeClr>
                          </a:solidFill>
                        </a:rPr>
                        <a:t>Плавное уменьшение ошибки</a:t>
                      </a:r>
                      <a:endParaRPr lang="ru" dirty="0">
                        <a:solidFill>
                          <a:schemeClr val="accent3">
                            <a:lumMod val="10000"/>
                          </a:schemeClr>
                        </a:solidFill>
                      </a:endParaRPr>
                    </a:p>
                    <a:p>
                      <a:pPr algn="ctr" rtl="0"/>
                      <a:endParaRPr lang="ru" dirty="0">
                        <a:solidFill>
                          <a:schemeClr val="accent3">
                            <a:lumMod val="10000"/>
                          </a:schemeClr>
                        </a:solidFill>
                      </a:endParaRPr>
                    </a:p>
                  </a:txBody>
                  <a:tcPr anchor="ctr"/>
                </a:tc>
                <a:tc>
                  <a:txBody>
                    <a:bodyPr/>
                    <a:lstStyle/>
                    <a:p>
                      <a:pPr algn="ctr" rtl="0"/>
                      <a:r>
                        <a:rPr lang="ru-RU" dirty="0">
                          <a:solidFill>
                            <a:schemeClr val="accent3">
                              <a:lumMod val="10000"/>
                            </a:schemeClr>
                          </a:solidFill>
                        </a:rPr>
                        <a:t>Фокус на сложных и редких классах</a:t>
                      </a:r>
                      <a:r>
                        <a:rPr lang="en-US" dirty="0">
                          <a:solidFill>
                            <a:schemeClr val="accent3">
                              <a:lumMod val="10000"/>
                            </a:schemeClr>
                          </a:solidFill>
                        </a:rPr>
                        <a:t> </a:t>
                      </a:r>
                      <a:r>
                        <a:rPr lang="ru-RU" dirty="0">
                          <a:solidFill>
                            <a:schemeClr val="accent3">
                              <a:lumMod val="10000"/>
                            </a:schemeClr>
                          </a:solidFill>
                        </a:rPr>
                        <a:t>(</a:t>
                      </a:r>
                      <a:r>
                        <a:rPr lang="en-US" dirty="0">
                          <a:solidFill>
                            <a:schemeClr val="accent3">
                              <a:lumMod val="10000"/>
                            </a:schemeClr>
                          </a:solidFill>
                        </a:rPr>
                        <a:t>Normal, Cap</a:t>
                      </a:r>
                      <a:r>
                        <a:rPr lang="ru-RU" dirty="0">
                          <a:solidFill>
                            <a:schemeClr val="accent3">
                              <a:lumMod val="10000"/>
                            </a:schemeClr>
                          </a:solidFill>
                        </a:rPr>
                        <a:t>)</a:t>
                      </a:r>
                    </a:p>
                    <a:p>
                      <a:pPr algn="ctr" rtl="0"/>
                      <a:endParaRPr lang="ru-RU" dirty="0">
                        <a:solidFill>
                          <a:schemeClr val="accent3">
                            <a:lumMod val="10000"/>
                          </a:schemeClr>
                        </a:solidFill>
                      </a:endParaRPr>
                    </a:p>
                    <a:p>
                      <a:pPr algn="ctr" rtl="0"/>
                      <a:r>
                        <a:rPr lang="ru-RU" dirty="0">
                          <a:solidFill>
                            <a:schemeClr val="accent3">
                              <a:lumMod val="10000"/>
                            </a:schemeClr>
                          </a:solidFill>
                        </a:rPr>
                        <a:t>Устойчивая реализация</a:t>
                      </a:r>
                      <a:endParaRPr lang="ru" dirty="0">
                        <a:solidFill>
                          <a:schemeClr val="accent3">
                            <a:lumMod val="10000"/>
                          </a:schemeClr>
                        </a:solidFill>
                      </a:endParaRPr>
                    </a:p>
                  </a:txBody>
                  <a:tcPr anchor="ctr"/>
                </a:tc>
                <a:extLst>
                  <a:ext uri="{0D108BD9-81ED-4DB2-BD59-A6C34878D82A}">
                    <a16:rowId xmlns:a16="http://schemas.microsoft.com/office/drawing/2014/main" val="2762393470"/>
                  </a:ext>
                </a:extLst>
              </a:tr>
            </a:tbl>
          </a:graphicData>
        </a:graphic>
      </p:graphicFrame>
    </p:spTree>
    <p:extLst>
      <p:ext uri="{BB962C8B-B14F-4D97-AF65-F5344CB8AC3E}">
        <p14:creationId xmlns:p14="http://schemas.microsoft.com/office/powerpoint/2010/main" val="2968787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a:extLst>
            <a:ext uri="{FF2B5EF4-FFF2-40B4-BE49-F238E27FC236}">
              <a16:creationId xmlns:a16="http://schemas.microsoft.com/office/drawing/2014/main" id="{17364C4B-2DA3-97A6-037F-CD4D16DD2501}"/>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D93ADA78-55F2-F809-E9E1-0C53CE372FBA}"/>
              </a:ext>
            </a:extLst>
          </p:cNvPr>
          <p:cNvSpPr>
            <a:spLocks noGrp="1"/>
          </p:cNvSpPr>
          <p:nvPr>
            <p:ph type="title"/>
          </p:nvPr>
        </p:nvSpPr>
        <p:spPr>
          <a:xfrm>
            <a:off x="655218" y="-235347"/>
            <a:ext cx="10506456" cy="1655064"/>
          </a:xfrm>
          <a:noFill/>
        </p:spPr>
        <p:txBody>
          <a:bodyPr rtlCol="0">
            <a:noAutofit/>
          </a:bodyPr>
          <a:lstStyle/>
          <a:p>
            <a:r>
              <a:rPr lang="ru" dirty="0"/>
              <a:t>Архитектура </a:t>
            </a:r>
            <a:r>
              <a:rPr lang="en-US" dirty="0"/>
              <a:t>CSANet2.5D </a:t>
            </a:r>
            <a:r>
              <a:rPr lang="ru" dirty="0"/>
              <a:t>нейросети</a:t>
            </a:r>
          </a:p>
        </p:txBody>
      </p:sp>
      <p:sp>
        <p:nvSpPr>
          <p:cNvPr id="21" name="Заполнитель номера слайда 20">
            <a:extLst>
              <a:ext uri="{FF2B5EF4-FFF2-40B4-BE49-F238E27FC236}">
                <a16:creationId xmlns:a16="http://schemas.microsoft.com/office/drawing/2014/main" id="{46808460-42B0-3FCE-2C6F-666BAB7A96EB}"/>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12</a:t>
            </a:fld>
            <a:endParaRPr lang="en-US" dirty="0"/>
          </a:p>
        </p:txBody>
      </p:sp>
      <p:sp>
        <p:nvSpPr>
          <p:cNvPr id="4" name="Прямоугольник: скругленные углы 3">
            <a:extLst>
              <a:ext uri="{FF2B5EF4-FFF2-40B4-BE49-F238E27FC236}">
                <a16:creationId xmlns:a16="http://schemas.microsoft.com/office/drawing/2014/main" id="{841C3468-CCDC-1F57-3881-49B4AAAFA83E}"/>
              </a:ext>
            </a:extLst>
          </p:cNvPr>
          <p:cNvSpPr/>
          <p:nvPr/>
        </p:nvSpPr>
        <p:spPr>
          <a:xfrm>
            <a:off x="655218"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Input</a:t>
            </a:r>
          </a:p>
          <a:p>
            <a:pPr algn="ctr"/>
            <a:r>
              <a:rPr lang="en-US" sz="1400" b="1" dirty="0">
                <a:solidFill>
                  <a:schemeClr val="accent3">
                    <a:lumMod val="10000"/>
                  </a:schemeClr>
                </a:solidFill>
              </a:rPr>
              <a:t>(B,1,64,512,512)</a:t>
            </a:r>
            <a:endParaRPr lang="ru-RU" sz="1400" b="1" dirty="0">
              <a:solidFill>
                <a:schemeClr val="accent3">
                  <a:lumMod val="10000"/>
                </a:schemeClr>
              </a:solidFill>
            </a:endParaRPr>
          </a:p>
        </p:txBody>
      </p:sp>
      <p:sp>
        <p:nvSpPr>
          <p:cNvPr id="5" name="Прямоугольник: скругленные углы 4">
            <a:extLst>
              <a:ext uri="{FF2B5EF4-FFF2-40B4-BE49-F238E27FC236}">
                <a16:creationId xmlns:a16="http://schemas.microsoft.com/office/drawing/2014/main" id="{2FEAEB08-5928-F5E0-F46C-574729BAD85D}"/>
              </a:ext>
            </a:extLst>
          </p:cNvPr>
          <p:cNvSpPr/>
          <p:nvPr/>
        </p:nvSpPr>
        <p:spPr>
          <a:xfrm>
            <a:off x="5423288" y="165660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Pool1 (1,2,2) -&gt; (B,16,64,256,256)</a:t>
            </a:r>
            <a:endParaRPr lang="ru-RU" sz="1400" b="1" dirty="0">
              <a:solidFill>
                <a:schemeClr val="accent3">
                  <a:lumMod val="10000"/>
                </a:schemeClr>
              </a:solidFill>
            </a:endParaRPr>
          </a:p>
        </p:txBody>
      </p:sp>
      <p:sp>
        <p:nvSpPr>
          <p:cNvPr id="7" name="Прямоугольник: скругленные углы 6">
            <a:extLst>
              <a:ext uri="{FF2B5EF4-FFF2-40B4-BE49-F238E27FC236}">
                <a16:creationId xmlns:a16="http://schemas.microsoft.com/office/drawing/2014/main" id="{D6CC5BCE-A807-76FF-9450-19C5CB2E1537}"/>
              </a:ext>
            </a:extLst>
          </p:cNvPr>
          <p:cNvSpPr/>
          <p:nvPr/>
        </p:nvSpPr>
        <p:spPr>
          <a:xfrm>
            <a:off x="3039253"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Enc1</a:t>
            </a:r>
          </a:p>
          <a:p>
            <a:pPr algn="ctr"/>
            <a:r>
              <a:rPr lang="en-US" sz="1400" b="1" dirty="0">
                <a:solidFill>
                  <a:schemeClr val="accent3">
                    <a:lumMod val="10000"/>
                  </a:schemeClr>
                </a:solidFill>
              </a:rPr>
              <a:t>Res3D 1-&gt;16 </a:t>
            </a:r>
          </a:p>
          <a:p>
            <a:pPr algn="ctr"/>
            <a:r>
              <a:rPr lang="en-US" sz="1400" b="1" dirty="0">
                <a:solidFill>
                  <a:schemeClr val="accent3">
                    <a:lumMod val="10000"/>
                  </a:schemeClr>
                </a:solidFill>
              </a:rPr>
              <a:t>+ SE -&gt;</a:t>
            </a:r>
          </a:p>
          <a:p>
            <a:pPr algn="ctr"/>
            <a:r>
              <a:rPr lang="en-US" sz="1400" b="1" dirty="0">
                <a:solidFill>
                  <a:schemeClr val="accent3">
                    <a:lumMod val="10000"/>
                  </a:schemeClr>
                </a:solidFill>
              </a:rPr>
              <a:t>(B,1,64,512,512)</a:t>
            </a:r>
            <a:endParaRPr lang="ru-RU" sz="1400" b="1" dirty="0">
              <a:solidFill>
                <a:schemeClr val="accent3">
                  <a:lumMod val="10000"/>
                </a:schemeClr>
              </a:solidFill>
            </a:endParaRPr>
          </a:p>
        </p:txBody>
      </p:sp>
      <p:sp>
        <p:nvSpPr>
          <p:cNvPr id="8" name="Стрелка: вправо 7">
            <a:extLst>
              <a:ext uri="{FF2B5EF4-FFF2-40B4-BE49-F238E27FC236}">
                <a16:creationId xmlns:a16="http://schemas.microsoft.com/office/drawing/2014/main" id="{CF1903B0-D16F-D5A8-F518-BA55C6F7233F}"/>
              </a:ext>
            </a:extLst>
          </p:cNvPr>
          <p:cNvSpPr/>
          <p:nvPr/>
        </p:nvSpPr>
        <p:spPr>
          <a:xfrm>
            <a:off x="9672534"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11" name="Прямоугольник: скругленные углы 10">
            <a:extLst>
              <a:ext uri="{FF2B5EF4-FFF2-40B4-BE49-F238E27FC236}">
                <a16:creationId xmlns:a16="http://schemas.microsoft.com/office/drawing/2014/main" id="{40D3CF34-A9A5-6D40-179E-0AFAAD3986A8}"/>
              </a:ext>
            </a:extLst>
          </p:cNvPr>
          <p:cNvSpPr/>
          <p:nvPr/>
        </p:nvSpPr>
        <p:spPr>
          <a:xfrm>
            <a:off x="7812985" y="1670167"/>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Enc2</a:t>
            </a:r>
          </a:p>
          <a:p>
            <a:pPr algn="ctr"/>
            <a:r>
              <a:rPr lang="en-US" sz="1400" b="1" dirty="0">
                <a:solidFill>
                  <a:schemeClr val="accent3">
                    <a:lumMod val="10000"/>
                  </a:schemeClr>
                </a:solidFill>
              </a:rPr>
              <a:t>Res3D 16-&gt;32 </a:t>
            </a:r>
          </a:p>
          <a:p>
            <a:pPr algn="ctr"/>
            <a:r>
              <a:rPr lang="en-US" sz="1400" b="1" dirty="0">
                <a:solidFill>
                  <a:schemeClr val="accent3">
                    <a:lumMod val="10000"/>
                  </a:schemeClr>
                </a:solidFill>
              </a:rPr>
              <a:t>+ SE -&gt; (B,32,64,256,256)</a:t>
            </a:r>
            <a:endParaRPr lang="ru-RU" sz="1400" b="1" dirty="0">
              <a:solidFill>
                <a:schemeClr val="accent3">
                  <a:lumMod val="10000"/>
                </a:schemeClr>
              </a:solidFill>
            </a:endParaRPr>
          </a:p>
        </p:txBody>
      </p:sp>
      <p:sp>
        <p:nvSpPr>
          <p:cNvPr id="12" name="Прямоугольник: скругленные углы 11">
            <a:extLst>
              <a:ext uri="{FF2B5EF4-FFF2-40B4-BE49-F238E27FC236}">
                <a16:creationId xmlns:a16="http://schemas.microsoft.com/office/drawing/2014/main" id="{FC7CEC9E-4C16-EE6B-9D53-F7D676D7EEBF}"/>
              </a:ext>
            </a:extLst>
          </p:cNvPr>
          <p:cNvSpPr/>
          <p:nvPr/>
        </p:nvSpPr>
        <p:spPr>
          <a:xfrm>
            <a:off x="1521368"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Pool2 (1,2,2) -&gt; (B,32,64,128,128)</a:t>
            </a:r>
            <a:endParaRPr lang="ru-RU" sz="1400" b="1" dirty="0">
              <a:solidFill>
                <a:schemeClr val="accent3">
                  <a:lumMod val="10000"/>
                </a:schemeClr>
              </a:solidFill>
            </a:endParaRPr>
          </a:p>
        </p:txBody>
      </p:sp>
      <p:sp>
        <p:nvSpPr>
          <p:cNvPr id="13" name="Прямоугольник: скругленные углы 12">
            <a:extLst>
              <a:ext uri="{FF2B5EF4-FFF2-40B4-BE49-F238E27FC236}">
                <a16:creationId xmlns:a16="http://schemas.microsoft.com/office/drawing/2014/main" id="{B3747B0B-DCF4-B1C4-BD91-93F8DC064DEB}"/>
              </a:ext>
            </a:extLst>
          </p:cNvPr>
          <p:cNvSpPr/>
          <p:nvPr/>
        </p:nvSpPr>
        <p:spPr>
          <a:xfrm>
            <a:off x="3900762"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Enc3</a:t>
            </a:r>
          </a:p>
          <a:p>
            <a:pPr algn="ctr"/>
            <a:r>
              <a:rPr lang="en-US" sz="1400" b="1" dirty="0">
                <a:solidFill>
                  <a:schemeClr val="accent3">
                    <a:lumMod val="10000"/>
                  </a:schemeClr>
                </a:solidFill>
              </a:rPr>
              <a:t>Res3D 32-&gt;48 </a:t>
            </a:r>
          </a:p>
          <a:p>
            <a:pPr algn="ctr"/>
            <a:r>
              <a:rPr lang="en-US" sz="1400" b="1" dirty="0">
                <a:solidFill>
                  <a:schemeClr val="accent3">
                    <a:lumMod val="10000"/>
                  </a:schemeClr>
                </a:solidFill>
              </a:rPr>
              <a:t>+ SE -&gt; (B,48,64,128,128)</a:t>
            </a:r>
            <a:endParaRPr lang="ru-RU" sz="1400" b="1" dirty="0">
              <a:solidFill>
                <a:schemeClr val="accent3">
                  <a:lumMod val="10000"/>
                </a:schemeClr>
              </a:solidFill>
            </a:endParaRPr>
          </a:p>
        </p:txBody>
      </p:sp>
      <p:sp>
        <p:nvSpPr>
          <p:cNvPr id="14" name="Прямоугольник: скругленные углы 13">
            <a:extLst>
              <a:ext uri="{FF2B5EF4-FFF2-40B4-BE49-F238E27FC236}">
                <a16:creationId xmlns:a16="http://schemas.microsoft.com/office/drawing/2014/main" id="{8C106F67-E54D-2D3E-7D50-0B8C75751041}"/>
              </a:ext>
            </a:extLst>
          </p:cNvPr>
          <p:cNvSpPr/>
          <p:nvPr/>
        </p:nvSpPr>
        <p:spPr>
          <a:xfrm>
            <a:off x="8656836"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Enc4</a:t>
            </a:r>
          </a:p>
          <a:p>
            <a:pPr algn="ctr"/>
            <a:r>
              <a:rPr lang="en-US" sz="1400" b="1" dirty="0">
                <a:solidFill>
                  <a:schemeClr val="accent3">
                    <a:lumMod val="10000"/>
                  </a:schemeClr>
                </a:solidFill>
              </a:rPr>
              <a:t>Res3D 48-&gt;128 </a:t>
            </a:r>
          </a:p>
          <a:p>
            <a:pPr algn="ctr"/>
            <a:r>
              <a:rPr lang="en-US" sz="1400" b="1" dirty="0">
                <a:solidFill>
                  <a:schemeClr val="accent3">
                    <a:lumMod val="10000"/>
                  </a:schemeClr>
                </a:solidFill>
              </a:rPr>
              <a:t>+ SE -&gt; (B,128,64,64,64)</a:t>
            </a:r>
            <a:endParaRPr lang="ru-RU" sz="1400" b="1" dirty="0">
              <a:solidFill>
                <a:schemeClr val="accent3">
                  <a:lumMod val="10000"/>
                </a:schemeClr>
              </a:solidFill>
            </a:endParaRPr>
          </a:p>
        </p:txBody>
      </p:sp>
      <p:sp>
        <p:nvSpPr>
          <p:cNvPr id="15" name="Прямоугольник: скругленные углы 14">
            <a:extLst>
              <a:ext uri="{FF2B5EF4-FFF2-40B4-BE49-F238E27FC236}">
                <a16:creationId xmlns:a16="http://schemas.microsoft.com/office/drawing/2014/main" id="{8F1684E2-15C3-063B-2410-0027BBB2ACE6}"/>
              </a:ext>
            </a:extLst>
          </p:cNvPr>
          <p:cNvSpPr/>
          <p:nvPr/>
        </p:nvSpPr>
        <p:spPr>
          <a:xfrm>
            <a:off x="6278799" y="2865333"/>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Pool3 (1,2,2) -&gt; (B,48,64,64,64)</a:t>
            </a:r>
            <a:endParaRPr lang="ru-RU" sz="1400" b="1" dirty="0">
              <a:solidFill>
                <a:schemeClr val="accent3">
                  <a:lumMod val="10000"/>
                </a:schemeClr>
              </a:solidFill>
            </a:endParaRPr>
          </a:p>
        </p:txBody>
      </p:sp>
      <p:sp>
        <p:nvSpPr>
          <p:cNvPr id="16" name="Прямоугольник: скругленные углы 15">
            <a:extLst>
              <a:ext uri="{FF2B5EF4-FFF2-40B4-BE49-F238E27FC236}">
                <a16:creationId xmlns:a16="http://schemas.microsoft.com/office/drawing/2014/main" id="{4DBB8505-A1EC-9CB5-8D27-370138501D08}"/>
              </a:ext>
            </a:extLst>
          </p:cNvPr>
          <p:cNvSpPr/>
          <p:nvPr/>
        </p:nvSpPr>
        <p:spPr>
          <a:xfrm>
            <a:off x="2401308"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Mean over H,W</a:t>
            </a:r>
          </a:p>
          <a:p>
            <a:pPr algn="ctr"/>
            <a:r>
              <a:rPr lang="en-US" sz="1400" b="1" dirty="0">
                <a:solidFill>
                  <a:schemeClr val="accent3">
                    <a:lumMod val="10000"/>
                  </a:schemeClr>
                </a:solidFill>
              </a:rPr>
              <a:t>(B,128,64)</a:t>
            </a:r>
            <a:endParaRPr lang="ru-RU" sz="1400" b="1" dirty="0">
              <a:solidFill>
                <a:schemeClr val="accent3">
                  <a:lumMod val="10000"/>
                </a:schemeClr>
              </a:solidFill>
            </a:endParaRPr>
          </a:p>
        </p:txBody>
      </p:sp>
      <p:sp>
        <p:nvSpPr>
          <p:cNvPr id="17" name="Прямоугольник: скругленные углы 16">
            <a:extLst>
              <a:ext uri="{FF2B5EF4-FFF2-40B4-BE49-F238E27FC236}">
                <a16:creationId xmlns:a16="http://schemas.microsoft.com/office/drawing/2014/main" id="{3F2F4E98-0FBE-FAA7-9E62-B8541E0ECE0B}"/>
              </a:ext>
            </a:extLst>
          </p:cNvPr>
          <p:cNvSpPr/>
          <p:nvPr/>
        </p:nvSpPr>
        <p:spPr>
          <a:xfrm>
            <a:off x="4754152"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Permute</a:t>
            </a:r>
          </a:p>
          <a:p>
            <a:pPr algn="ctr"/>
            <a:r>
              <a:rPr lang="en-US" sz="1400" b="1" dirty="0">
                <a:solidFill>
                  <a:schemeClr val="accent3">
                    <a:lumMod val="10000"/>
                  </a:schemeClr>
                </a:solidFill>
              </a:rPr>
              <a:t>(B,64,128)</a:t>
            </a:r>
            <a:endParaRPr lang="ru-RU" sz="1400" b="1" dirty="0">
              <a:solidFill>
                <a:schemeClr val="accent3">
                  <a:lumMod val="10000"/>
                </a:schemeClr>
              </a:solidFill>
            </a:endParaRPr>
          </a:p>
        </p:txBody>
      </p:sp>
      <p:sp>
        <p:nvSpPr>
          <p:cNvPr id="18" name="Прямоугольник: скругленные углы 17">
            <a:extLst>
              <a:ext uri="{FF2B5EF4-FFF2-40B4-BE49-F238E27FC236}">
                <a16:creationId xmlns:a16="http://schemas.microsoft.com/office/drawing/2014/main" id="{EE618EA9-9274-044B-7425-CF2F67D32C6E}"/>
              </a:ext>
            </a:extLst>
          </p:cNvPr>
          <p:cNvSpPr/>
          <p:nvPr/>
        </p:nvSpPr>
        <p:spPr>
          <a:xfrm>
            <a:off x="7138249" y="4075350"/>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 CLS token</a:t>
            </a:r>
          </a:p>
          <a:p>
            <a:pPr algn="ctr"/>
            <a:r>
              <a:rPr lang="en-US" sz="1400" b="1" dirty="0">
                <a:solidFill>
                  <a:schemeClr val="accent3">
                    <a:lumMod val="10000"/>
                  </a:schemeClr>
                </a:solidFill>
              </a:rPr>
              <a:t>-&gt; (B,65,128)</a:t>
            </a:r>
            <a:endParaRPr lang="ru-RU" sz="1400" b="1" dirty="0">
              <a:solidFill>
                <a:schemeClr val="accent3">
                  <a:lumMod val="10000"/>
                </a:schemeClr>
              </a:solidFill>
            </a:endParaRPr>
          </a:p>
        </p:txBody>
      </p:sp>
      <p:sp>
        <p:nvSpPr>
          <p:cNvPr id="19" name="Стрелка: вправо 18">
            <a:extLst>
              <a:ext uri="{FF2B5EF4-FFF2-40B4-BE49-F238E27FC236}">
                <a16:creationId xmlns:a16="http://schemas.microsoft.com/office/drawing/2014/main" id="{CFA58269-A92A-9AB9-6ACC-1AB037B316A0}"/>
              </a:ext>
            </a:extLst>
          </p:cNvPr>
          <p:cNvSpPr/>
          <p:nvPr/>
        </p:nvSpPr>
        <p:spPr>
          <a:xfrm>
            <a:off x="2509105"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0" name="Стрелка: вправо 19">
            <a:extLst>
              <a:ext uri="{FF2B5EF4-FFF2-40B4-BE49-F238E27FC236}">
                <a16:creationId xmlns:a16="http://schemas.microsoft.com/office/drawing/2014/main" id="{8C19CE87-62DA-C826-EE8B-138308894727}"/>
              </a:ext>
            </a:extLst>
          </p:cNvPr>
          <p:cNvSpPr/>
          <p:nvPr/>
        </p:nvSpPr>
        <p:spPr>
          <a:xfrm>
            <a:off x="4893140"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2" name="Стрелка: вправо 21">
            <a:extLst>
              <a:ext uri="{FF2B5EF4-FFF2-40B4-BE49-F238E27FC236}">
                <a16:creationId xmlns:a16="http://schemas.microsoft.com/office/drawing/2014/main" id="{DE587778-108F-435F-2ECE-7743A788786B}"/>
              </a:ext>
            </a:extLst>
          </p:cNvPr>
          <p:cNvSpPr/>
          <p:nvPr/>
        </p:nvSpPr>
        <p:spPr>
          <a:xfrm>
            <a:off x="7277175" y="2010659"/>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3" name="Стрелка: вправо 22">
            <a:extLst>
              <a:ext uri="{FF2B5EF4-FFF2-40B4-BE49-F238E27FC236}">
                <a16:creationId xmlns:a16="http://schemas.microsoft.com/office/drawing/2014/main" id="{6DBAF2D1-8915-74AE-748A-E8C34558471B}"/>
              </a:ext>
            </a:extLst>
          </p:cNvPr>
          <p:cNvSpPr/>
          <p:nvPr/>
        </p:nvSpPr>
        <p:spPr>
          <a:xfrm>
            <a:off x="5751650"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4" name="Стрелка: вправо 23">
            <a:extLst>
              <a:ext uri="{FF2B5EF4-FFF2-40B4-BE49-F238E27FC236}">
                <a16:creationId xmlns:a16="http://schemas.microsoft.com/office/drawing/2014/main" id="{F05BD040-BC67-CB79-7C95-4F5C2583E8E0}"/>
              </a:ext>
            </a:extLst>
          </p:cNvPr>
          <p:cNvSpPr/>
          <p:nvPr/>
        </p:nvSpPr>
        <p:spPr>
          <a:xfrm>
            <a:off x="8129687"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5" name="Стрелка: вправо 24">
            <a:extLst>
              <a:ext uri="{FF2B5EF4-FFF2-40B4-BE49-F238E27FC236}">
                <a16:creationId xmlns:a16="http://schemas.microsoft.com/office/drawing/2014/main" id="{94363786-EF89-ABE1-4B0F-BB671782C67F}"/>
              </a:ext>
            </a:extLst>
          </p:cNvPr>
          <p:cNvSpPr/>
          <p:nvPr/>
        </p:nvSpPr>
        <p:spPr>
          <a:xfrm>
            <a:off x="3373613"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6" name="Стрелка: вправо 25">
            <a:extLst>
              <a:ext uri="{FF2B5EF4-FFF2-40B4-BE49-F238E27FC236}">
                <a16:creationId xmlns:a16="http://schemas.microsoft.com/office/drawing/2014/main" id="{87C1D1AF-63EE-277C-39CC-D7317EF59664}"/>
              </a:ext>
            </a:extLst>
          </p:cNvPr>
          <p:cNvSpPr/>
          <p:nvPr/>
        </p:nvSpPr>
        <p:spPr>
          <a:xfrm>
            <a:off x="992862" y="3205825"/>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7" name="Стрелка: вправо 26">
            <a:extLst>
              <a:ext uri="{FF2B5EF4-FFF2-40B4-BE49-F238E27FC236}">
                <a16:creationId xmlns:a16="http://schemas.microsoft.com/office/drawing/2014/main" id="{AE3023F8-7EA4-38E8-FD4F-202FC4E3C2D8}"/>
              </a:ext>
            </a:extLst>
          </p:cNvPr>
          <p:cNvSpPr/>
          <p:nvPr/>
        </p:nvSpPr>
        <p:spPr>
          <a:xfrm>
            <a:off x="6618813" y="439065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8" name="Стрелка: вправо 27">
            <a:extLst>
              <a:ext uri="{FF2B5EF4-FFF2-40B4-BE49-F238E27FC236}">
                <a16:creationId xmlns:a16="http://schemas.microsoft.com/office/drawing/2014/main" id="{B477BDAA-6010-C550-A15F-EDC324D70075}"/>
              </a:ext>
            </a:extLst>
          </p:cNvPr>
          <p:cNvSpPr/>
          <p:nvPr/>
        </p:nvSpPr>
        <p:spPr>
          <a:xfrm>
            <a:off x="8996851" y="4415842"/>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29" name="Стрелка: вправо 28">
            <a:extLst>
              <a:ext uri="{FF2B5EF4-FFF2-40B4-BE49-F238E27FC236}">
                <a16:creationId xmlns:a16="http://schemas.microsoft.com/office/drawing/2014/main" id="{01DF513B-516C-2AF4-AEDE-D17BA2679462}"/>
              </a:ext>
            </a:extLst>
          </p:cNvPr>
          <p:cNvSpPr/>
          <p:nvPr/>
        </p:nvSpPr>
        <p:spPr>
          <a:xfrm>
            <a:off x="4225646" y="440227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38" name="Прямоугольник: скругленные углы 37">
            <a:extLst>
              <a:ext uri="{FF2B5EF4-FFF2-40B4-BE49-F238E27FC236}">
                <a16:creationId xmlns:a16="http://schemas.microsoft.com/office/drawing/2014/main" id="{04389A31-144E-5916-D45B-DE3526758C48}"/>
              </a:ext>
            </a:extLst>
          </p:cNvPr>
          <p:cNvSpPr/>
          <p:nvPr/>
        </p:nvSpPr>
        <p:spPr>
          <a:xfrm>
            <a:off x="9522346" y="4061786"/>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 CLS token</a:t>
            </a:r>
          </a:p>
          <a:p>
            <a:pPr algn="ctr"/>
            <a:r>
              <a:rPr lang="en-US" sz="1400" b="1" dirty="0">
                <a:solidFill>
                  <a:schemeClr val="accent3">
                    <a:lumMod val="10000"/>
                  </a:schemeClr>
                </a:solidFill>
              </a:rPr>
              <a:t>-&gt; (B,65,128)</a:t>
            </a:r>
            <a:endParaRPr lang="ru-RU" sz="1400" b="1" dirty="0">
              <a:solidFill>
                <a:schemeClr val="accent3">
                  <a:lumMod val="10000"/>
                </a:schemeClr>
              </a:solidFill>
            </a:endParaRPr>
          </a:p>
        </p:txBody>
      </p:sp>
      <p:sp>
        <p:nvSpPr>
          <p:cNvPr id="39" name="Стрелка: вправо 38">
            <a:extLst>
              <a:ext uri="{FF2B5EF4-FFF2-40B4-BE49-F238E27FC236}">
                <a16:creationId xmlns:a16="http://schemas.microsoft.com/office/drawing/2014/main" id="{776C9006-233A-7C72-0478-BBBFB31ECBBF}"/>
              </a:ext>
            </a:extLst>
          </p:cNvPr>
          <p:cNvSpPr/>
          <p:nvPr/>
        </p:nvSpPr>
        <p:spPr>
          <a:xfrm>
            <a:off x="10506070" y="3194200"/>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0" name="Стрелка: вправо 39">
            <a:extLst>
              <a:ext uri="{FF2B5EF4-FFF2-40B4-BE49-F238E27FC236}">
                <a16:creationId xmlns:a16="http://schemas.microsoft.com/office/drawing/2014/main" id="{733C3F3D-2A4C-99D7-F43C-0EE6E9058439}"/>
              </a:ext>
            </a:extLst>
          </p:cNvPr>
          <p:cNvSpPr/>
          <p:nvPr/>
        </p:nvSpPr>
        <p:spPr>
          <a:xfrm>
            <a:off x="11367175" y="439065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1" name="Прямоугольник: скругленные углы 40">
            <a:extLst>
              <a:ext uri="{FF2B5EF4-FFF2-40B4-BE49-F238E27FC236}">
                <a16:creationId xmlns:a16="http://schemas.microsoft.com/office/drawing/2014/main" id="{B80A9FF7-696B-4184-F1E2-C1CDF353EF19}"/>
              </a:ext>
            </a:extLst>
          </p:cNvPr>
          <p:cNvSpPr/>
          <p:nvPr/>
        </p:nvSpPr>
        <p:spPr>
          <a:xfrm>
            <a:off x="1535157"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CSABlock</a:t>
            </a:r>
            <a:endParaRPr lang="en-US" sz="1400" b="1" dirty="0">
              <a:solidFill>
                <a:schemeClr val="accent3">
                  <a:lumMod val="10000"/>
                </a:schemeClr>
              </a:solidFill>
            </a:endParaRPr>
          </a:p>
          <a:p>
            <a:pPr algn="ctr"/>
            <a:r>
              <a:rPr lang="en-US" sz="1400" b="1" dirty="0">
                <a:solidFill>
                  <a:schemeClr val="accent3">
                    <a:lumMod val="10000"/>
                  </a:schemeClr>
                </a:solidFill>
              </a:rPr>
              <a:t>(B,65,128)</a:t>
            </a:r>
            <a:endParaRPr lang="ru-RU" sz="1400" b="1" dirty="0">
              <a:solidFill>
                <a:schemeClr val="accent3">
                  <a:lumMod val="10000"/>
                </a:schemeClr>
              </a:solidFill>
            </a:endParaRPr>
          </a:p>
        </p:txBody>
      </p:sp>
      <p:sp>
        <p:nvSpPr>
          <p:cNvPr id="42" name="Прямоугольник: скругленные углы 41">
            <a:extLst>
              <a:ext uri="{FF2B5EF4-FFF2-40B4-BE49-F238E27FC236}">
                <a16:creationId xmlns:a16="http://schemas.microsoft.com/office/drawing/2014/main" id="{67E52A36-6A5D-D83C-DCBA-23CC722A4218}"/>
              </a:ext>
            </a:extLst>
          </p:cNvPr>
          <p:cNvSpPr/>
          <p:nvPr/>
        </p:nvSpPr>
        <p:spPr>
          <a:xfrm>
            <a:off x="3888001"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CSABlock</a:t>
            </a:r>
            <a:endParaRPr lang="en-US" sz="1400" b="1" dirty="0">
              <a:solidFill>
                <a:schemeClr val="accent3">
                  <a:lumMod val="10000"/>
                </a:schemeClr>
              </a:solidFill>
            </a:endParaRPr>
          </a:p>
          <a:p>
            <a:pPr algn="ctr"/>
            <a:r>
              <a:rPr lang="en-US" sz="1400" b="1" dirty="0">
                <a:solidFill>
                  <a:schemeClr val="accent3">
                    <a:lumMod val="10000"/>
                  </a:schemeClr>
                </a:solidFill>
              </a:rPr>
              <a:t>(B,65,128)</a:t>
            </a:r>
            <a:endParaRPr lang="ru-RU" sz="1400" b="1" dirty="0">
              <a:solidFill>
                <a:schemeClr val="accent3">
                  <a:lumMod val="10000"/>
                </a:schemeClr>
              </a:solidFill>
            </a:endParaRPr>
          </a:p>
        </p:txBody>
      </p:sp>
      <p:sp>
        <p:nvSpPr>
          <p:cNvPr id="43" name="Прямоугольник: скругленные углы 42">
            <a:extLst>
              <a:ext uri="{FF2B5EF4-FFF2-40B4-BE49-F238E27FC236}">
                <a16:creationId xmlns:a16="http://schemas.microsoft.com/office/drawing/2014/main" id="{98052A77-2B5E-0956-1C90-7EEB02DC7035}"/>
              </a:ext>
            </a:extLst>
          </p:cNvPr>
          <p:cNvSpPr/>
          <p:nvPr/>
        </p:nvSpPr>
        <p:spPr>
          <a:xfrm>
            <a:off x="6272098" y="5319175"/>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err="1">
                <a:solidFill>
                  <a:schemeClr val="accent3">
                    <a:lumMod val="10000"/>
                  </a:schemeClr>
                </a:solidFill>
              </a:rPr>
              <a:t>LayerNorm</a:t>
            </a:r>
            <a:r>
              <a:rPr lang="en-US" sz="1400" b="1" dirty="0">
                <a:solidFill>
                  <a:schemeClr val="accent3">
                    <a:lumMod val="10000"/>
                  </a:schemeClr>
                </a:solidFill>
              </a:rPr>
              <a:t> + select CLS</a:t>
            </a:r>
          </a:p>
          <a:p>
            <a:pPr algn="ctr"/>
            <a:r>
              <a:rPr lang="en-US" sz="1400" b="1" dirty="0">
                <a:solidFill>
                  <a:schemeClr val="accent3">
                    <a:lumMod val="10000"/>
                  </a:schemeClr>
                </a:solidFill>
              </a:rPr>
              <a:t>(B,128)</a:t>
            </a:r>
            <a:endParaRPr lang="ru-RU" sz="1400" b="1" dirty="0">
              <a:solidFill>
                <a:schemeClr val="accent3">
                  <a:lumMod val="10000"/>
                </a:schemeClr>
              </a:solidFill>
            </a:endParaRPr>
          </a:p>
        </p:txBody>
      </p:sp>
      <p:sp>
        <p:nvSpPr>
          <p:cNvPr id="44" name="Стрелка: вправо 43">
            <a:extLst>
              <a:ext uri="{FF2B5EF4-FFF2-40B4-BE49-F238E27FC236}">
                <a16:creationId xmlns:a16="http://schemas.microsoft.com/office/drawing/2014/main" id="{FC4C5E0F-A972-4DE9-13CF-14FE6635D3F5}"/>
              </a:ext>
            </a:extLst>
          </p:cNvPr>
          <p:cNvSpPr/>
          <p:nvPr/>
        </p:nvSpPr>
        <p:spPr>
          <a:xfrm>
            <a:off x="5752662" y="563447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5" name="Стрелка: вправо 44">
            <a:extLst>
              <a:ext uri="{FF2B5EF4-FFF2-40B4-BE49-F238E27FC236}">
                <a16:creationId xmlns:a16="http://schemas.microsoft.com/office/drawing/2014/main" id="{EDE80D3D-CBB5-C20F-6676-FF63D2F5946C}"/>
              </a:ext>
            </a:extLst>
          </p:cNvPr>
          <p:cNvSpPr/>
          <p:nvPr/>
        </p:nvSpPr>
        <p:spPr>
          <a:xfrm>
            <a:off x="8130700" y="5659667"/>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6" name="Стрелка: вправо 45">
            <a:extLst>
              <a:ext uri="{FF2B5EF4-FFF2-40B4-BE49-F238E27FC236}">
                <a16:creationId xmlns:a16="http://schemas.microsoft.com/office/drawing/2014/main" id="{2DF88A43-FF10-A7DE-679E-507AB4F8EF88}"/>
              </a:ext>
            </a:extLst>
          </p:cNvPr>
          <p:cNvSpPr/>
          <p:nvPr/>
        </p:nvSpPr>
        <p:spPr>
          <a:xfrm>
            <a:off x="3359495" y="5646103"/>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
        <p:nvSpPr>
          <p:cNvPr id="47" name="Прямоугольник: скругленные углы 46">
            <a:extLst>
              <a:ext uri="{FF2B5EF4-FFF2-40B4-BE49-F238E27FC236}">
                <a16:creationId xmlns:a16="http://schemas.microsoft.com/office/drawing/2014/main" id="{C7248DC8-29E0-9793-D9A1-F578FE0E5CEC}"/>
              </a:ext>
            </a:extLst>
          </p:cNvPr>
          <p:cNvSpPr/>
          <p:nvPr/>
        </p:nvSpPr>
        <p:spPr>
          <a:xfrm>
            <a:off x="8656195" y="5305611"/>
            <a:ext cx="1732301" cy="1036044"/>
          </a:xfrm>
          <a:prstGeom prst="roundRect">
            <a:avLst/>
          </a:prstGeom>
          <a:effectLst>
            <a:outerShdw blurRad="50800" dist="38100" dir="5400000" algn="t"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b="1" dirty="0">
                <a:solidFill>
                  <a:schemeClr val="accent3">
                    <a:lumMod val="10000"/>
                  </a:schemeClr>
                </a:solidFill>
              </a:rPr>
              <a:t>Head (MLP)</a:t>
            </a:r>
          </a:p>
          <a:p>
            <a:pPr algn="ctr"/>
            <a:r>
              <a:rPr lang="en-US" sz="1400" b="1" dirty="0">
                <a:solidFill>
                  <a:schemeClr val="accent3">
                    <a:lumMod val="10000"/>
                  </a:schemeClr>
                </a:solidFill>
              </a:rPr>
              <a:t>(B,C)</a:t>
            </a:r>
            <a:endParaRPr lang="ru-RU" sz="1400" b="1" dirty="0">
              <a:solidFill>
                <a:schemeClr val="accent3">
                  <a:lumMod val="10000"/>
                </a:schemeClr>
              </a:solidFill>
            </a:endParaRPr>
          </a:p>
        </p:txBody>
      </p:sp>
      <p:sp>
        <p:nvSpPr>
          <p:cNvPr id="49" name="Стрелка: вправо 48">
            <a:extLst>
              <a:ext uri="{FF2B5EF4-FFF2-40B4-BE49-F238E27FC236}">
                <a16:creationId xmlns:a16="http://schemas.microsoft.com/office/drawing/2014/main" id="{C802A87C-8114-71E0-B7B7-AEA42136EB70}"/>
              </a:ext>
            </a:extLst>
          </p:cNvPr>
          <p:cNvSpPr/>
          <p:nvPr/>
        </p:nvSpPr>
        <p:spPr>
          <a:xfrm>
            <a:off x="1034558" y="5665558"/>
            <a:ext cx="408562" cy="355060"/>
          </a:xfrm>
          <a:prstGeom prs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372594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FCF74681-F03E-C131-875C-12047A504D3C}"/>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5D100B-CF00-3B07-D0D3-A8B9374D72B9}"/>
              </a:ext>
            </a:extLst>
          </p:cNvPr>
          <p:cNvSpPr>
            <a:spLocks noGrp="1"/>
          </p:cNvSpPr>
          <p:nvPr>
            <p:ph type="title"/>
          </p:nvPr>
        </p:nvSpPr>
        <p:spPr>
          <a:xfrm>
            <a:off x="1207008" y="390552"/>
            <a:ext cx="10277856" cy="1655064"/>
          </a:xfrm>
          <a:noFill/>
        </p:spPr>
        <p:txBody>
          <a:bodyPr rtlCol="0">
            <a:noAutofit/>
          </a:bodyPr>
          <a:lstStyle/>
          <a:p>
            <a:pPr rtl="0"/>
            <a:r>
              <a:rPr lang="ru" dirty="0"/>
              <a:t>Обучение</a:t>
            </a:r>
          </a:p>
        </p:txBody>
      </p:sp>
      <p:sp>
        <p:nvSpPr>
          <p:cNvPr id="3" name="Заполнитель номера слайда 2">
            <a:extLst>
              <a:ext uri="{FF2B5EF4-FFF2-40B4-BE49-F238E27FC236}">
                <a16:creationId xmlns:a16="http://schemas.microsoft.com/office/drawing/2014/main" id="{2F98BBF2-227F-47ED-6FD1-E403EE9F460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13</a:t>
            </a:fld>
            <a:endParaRPr lang="en-US" dirty="0"/>
          </a:p>
        </p:txBody>
      </p:sp>
      <p:sp>
        <p:nvSpPr>
          <p:cNvPr id="5" name="Объект 4">
            <a:extLst>
              <a:ext uri="{FF2B5EF4-FFF2-40B4-BE49-F238E27FC236}">
                <a16:creationId xmlns:a16="http://schemas.microsoft.com/office/drawing/2014/main" id="{B5685372-92C9-4A5E-5010-6D27A4AEFAE0}"/>
              </a:ext>
            </a:extLst>
          </p:cNvPr>
          <p:cNvSpPr>
            <a:spLocks noGrp="1"/>
          </p:cNvSpPr>
          <p:nvPr>
            <p:ph idx="13"/>
          </p:nvPr>
        </p:nvSpPr>
        <p:spPr/>
        <p:txBody>
          <a:bodyPr/>
          <a:lstStyle/>
          <a:p>
            <a:pPr>
              <a:lnSpc>
                <a:spcPct val="100000"/>
              </a:lnSpc>
            </a:pPr>
            <a:r>
              <a:rPr lang="ru-RU" dirty="0">
                <a:latin typeface="Cambria Math" panose="02040503050406030204" pitchFamily="18" charset="0"/>
                <a:ea typeface="Cambria Math" panose="02040503050406030204" pitchFamily="18" charset="0"/>
              </a:rPr>
              <a:t>Количество эпох: 130</a:t>
            </a:r>
          </a:p>
          <a:p>
            <a:pPr>
              <a:lnSpc>
                <a:spcPct val="100000"/>
              </a:lnSpc>
            </a:pPr>
            <a:r>
              <a:rPr lang="ru-RU" dirty="0">
                <a:latin typeface="Cambria Math" panose="02040503050406030204" pitchFamily="18" charset="0"/>
                <a:ea typeface="Cambria Math" panose="02040503050406030204" pitchFamily="18" charset="0"/>
              </a:rPr>
              <a:t>Размер </a:t>
            </a:r>
            <a:r>
              <a:rPr lang="ru-RU" dirty="0" err="1">
                <a:latin typeface="Cambria Math" panose="02040503050406030204" pitchFamily="18" charset="0"/>
                <a:ea typeface="Cambria Math" panose="02040503050406030204" pitchFamily="18" charset="0"/>
              </a:rPr>
              <a:t>батча</a:t>
            </a:r>
            <a:r>
              <a:rPr lang="ru-RU" dirty="0">
                <a:latin typeface="Cambria Math" panose="02040503050406030204" pitchFamily="18" charset="0"/>
                <a:ea typeface="Cambria Math" panose="02040503050406030204" pitchFamily="18" charset="0"/>
              </a:rPr>
              <a:t>: 3</a:t>
            </a:r>
          </a:p>
          <a:p>
            <a:pPr>
              <a:lnSpc>
                <a:spcPct val="100000"/>
              </a:lnSpc>
            </a:pPr>
            <a:r>
              <a:rPr lang="ru-RU" dirty="0">
                <a:latin typeface="Cambria Math" panose="02040503050406030204" pitchFamily="18" charset="0"/>
                <a:ea typeface="Cambria Math" panose="02040503050406030204" pitchFamily="18" charset="0"/>
              </a:rPr>
              <a:t>Тренировочная выборка: 80%</a:t>
            </a:r>
          </a:p>
          <a:p>
            <a:pPr>
              <a:lnSpc>
                <a:spcPct val="100000"/>
              </a:lnSpc>
            </a:pPr>
            <a:r>
              <a:rPr lang="ru-RU" dirty="0" err="1">
                <a:latin typeface="Cambria Math" panose="02040503050406030204" pitchFamily="18" charset="0"/>
                <a:ea typeface="Cambria Math" panose="02040503050406030204" pitchFamily="18" charset="0"/>
              </a:rPr>
              <a:t>Валидационная</a:t>
            </a:r>
            <a:r>
              <a:rPr lang="ru-RU" dirty="0">
                <a:latin typeface="Cambria Math" panose="02040503050406030204" pitchFamily="18" charset="0"/>
                <a:ea typeface="Cambria Math" panose="02040503050406030204" pitchFamily="18" charset="0"/>
              </a:rPr>
              <a:t> выборка: 20%</a:t>
            </a:r>
          </a:p>
          <a:p>
            <a:pPr>
              <a:lnSpc>
                <a:spcPct val="100000"/>
              </a:lnSpc>
            </a:pPr>
            <a:r>
              <a:rPr lang="en-US" dirty="0">
                <a:latin typeface="Cambria Math" panose="02040503050406030204" pitchFamily="18" charset="0"/>
                <a:ea typeface="Cambria Math" panose="02040503050406030204" pitchFamily="18" charset="0"/>
              </a:rPr>
              <a:t>Optimizer/Scheduler</a:t>
            </a:r>
            <a:r>
              <a:rPr lang="ru-RU"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AdamW</a:t>
            </a:r>
            <a:r>
              <a:rPr lang="en-US" dirty="0">
                <a:latin typeface="Cambria Math" panose="02040503050406030204" pitchFamily="18" charset="0"/>
                <a:ea typeface="Cambria Math" panose="02040503050406030204" pitchFamily="18" charset="0"/>
              </a:rPr>
              <a:t>(</a:t>
            </a:r>
            <a:r>
              <a:rPr lang="en-US" dirty="0" err="1">
                <a:latin typeface="Cambria Math" panose="02040503050406030204" pitchFamily="18" charset="0"/>
                <a:ea typeface="Cambria Math" panose="02040503050406030204" pitchFamily="18" charset="0"/>
              </a:rPr>
              <a:t>lr</a:t>
            </a:r>
            <a:r>
              <a:rPr lang="en-US" dirty="0">
                <a:latin typeface="Cambria Math" panose="02040503050406030204" pitchFamily="18" charset="0"/>
                <a:ea typeface="Cambria Math" panose="02040503050406030204" pitchFamily="18" charset="0"/>
              </a:rPr>
              <a:t>=1e-4, wd=1e-4)</a:t>
            </a:r>
            <a:r>
              <a:rPr lang="ru-RU" dirty="0">
                <a:latin typeface="Cambria Math" panose="02040503050406030204" pitchFamily="18" charset="0"/>
                <a:ea typeface="Cambria Math" panose="02040503050406030204" pitchFamily="18" charset="0"/>
              </a:rPr>
              <a:t>, </a:t>
            </a:r>
            <a:r>
              <a:rPr lang="en-US" dirty="0">
                <a:latin typeface="Cambria Math" panose="02040503050406030204" pitchFamily="18" charset="0"/>
                <a:ea typeface="Cambria Math" panose="02040503050406030204" pitchFamily="18" charset="0"/>
              </a:rPr>
              <a:t>factor = 0.5</a:t>
            </a:r>
          </a:p>
          <a:p>
            <a:pPr>
              <a:lnSpc>
                <a:spcPct val="100000"/>
              </a:lnSpc>
            </a:pPr>
            <a:r>
              <a:rPr lang="en-US" dirty="0">
                <a:latin typeface="Cambria Math" panose="02040503050406030204" pitchFamily="18" charset="0"/>
                <a:ea typeface="Cambria Math" panose="02040503050406030204" pitchFamily="18" charset="0"/>
              </a:rPr>
              <a:t>Device: Cuda</a:t>
            </a:r>
            <a:endParaRPr lang="ru-RU" dirty="0">
              <a:latin typeface="Cambria Math" panose="02040503050406030204" pitchFamily="18" charset="0"/>
              <a:ea typeface="Cambria Math" panose="02040503050406030204" pitchFamily="18" charset="0"/>
            </a:endParaRPr>
          </a:p>
          <a:p>
            <a:pPr>
              <a:lnSpc>
                <a:spcPct val="100000"/>
              </a:lnSpc>
            </a:pPr>
            <a:r>
              <a:rPr lang="ru-RU" dirty="0">
                <a:latin typeface="Cambria Math" panose="02040503050406030204" pitchFamily="18" charset="0"/>
                <a:ea typeface="Cambria Math" panose="02040503050406030204" pitchFamily="18" charset="0"/>
              </a:rPr>
              <a:t>Подробное логирование</a:t>
            </a:r>
          </a:p>
          <a:p>
            <a:endParaRPr lang="ru-RU"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795902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1FC59F6-9B22-C211-4B4C-A2FD4B914C46}"/>
              </a:ext>
            </a:extLst>
          </p:cNvPr>
          <p:cNvSpPr>
            <a:spLocks noGrp="1"/>
          </p:cNvSpPr>
          <p:nvPr>
            <p:ph type="title"/>
          </p:nvPr>
        </p:nvSpPr>
        <p:spPr>
          <a:xfrm>
            <a:off x="1086774" y="135108"/>
            <a:ext cx="10277856" cy="1655064"/>
          </a:xfrm>
          <a:noFill/>
        </p:spPr>
        <p:txBody>
          <a:bodyPr rtlCol="0">
            <a:noAutofit/>
          </a:bodyPr>
          <a:lstStyle/>
          <a:p>
            <a:pPr rtl="0"/>
            <a:r>
              <a:rPr lang="ru" dirty="0"/>
              <a:t>Итоги обучения</a:t>
            </a:r>
          </a:p>
        </p:txBody>
      </p:sp>
      <p:graphicFrame>
        <p:nvGraphicFramePr>
          <p:cNvPr id="4" name="Местозаполнитель таблицы 3">
            <a:extLst>
              <a:ext uri="{FF2B5EF4-FFF2-40B4-BE49-F238E27FC236}">
                <a16:creationId xmlns:a16="http://schemas.microsoft.com/office/drawing/2014/main" id="{6CB67956-A6C3-FCDF-EC78-F79D90449E96}"/>
              </a:ext>
            </a:extLst>
          </p:cNvPr>
          <p:cNvGraphicFramePr>
            <a:graphicFrameLocks noGrp="1"/>
          </p:cNvGraphicFramePr>
          <p:nvPr>
            <p:ph idx="13"/>
            <p:extLst>
              <p:ext uri="{D42A27DB-BD31-4B8C-83A1-F6EECF244321}">
                <p14:modId xmlns:p14="http://schemas.microsoft.com/office/powerpoint/2010/main" val="252963577"/>
              </p:ext>
            </p:extLst>
          </p:nvPr>
        </p:nvGraphicFramePr>
        <p:xfrm>
          <a:off x="1115049" y="2817295"/>
          <a:ext cx="9961902" cy="3407714"/>
        </p:xfrm>
        <a:graphic>
          <a:graphicData uri="http://schemas.openxmlformats.org/drawingml/2006/table">
            <a:tbl>
              <a:tblPr firstRow="1" bandRow="1">
                <a:tableStyleId>{0E3FDE45-AF77-4B5C-9715-49D594BDF05E}</a:tableStyleId>
              </a:tblPr>
              <a:tblGrid>
                <a:gridCol w="1572037">
                  <a:extLst>
                    <a:ext uri="{9D8B030D-6E8A-4147-A177-3AD203B41FA5}">
                      <a16:colId xmlns:a16="http://schemas.microsoft.com/office/drawing/2014/main" val="130956065"/>
                    </a:ext>
                  </a:extLst>
                </a:gridCol>
                <a:gridCol w="2114760">
                  <a:extLst>
                    <a:ext uri="{9D8B030D-6E8A-4147-A177-3AD203B41FA5}">
                      <a16:colId xmlns:a16="http://schemas.microsoft.com/office/drawing/2014/main" val="2749965458"/>
                    </a:ext>
                  </a:extLst>
                </a:gridCol>
                <a:gridCol w="2144406">
                  <a:extLst>
                    <a:ext uri="{9D8B030D-6E8A-4147-A177-3AD203B41FA5}">
                      <a16:colId xmlns:a16="http://schemas.microsoft.com/office/drawing/2014/main" val="2116711163"/>
                    </a:ext>
                  </a:extLst>
                </a:gridCol>
                <a:gridCol w="1037617">
                  <a:extLst>
                    <a:ext uri="{9D8B030D-6E8A-4147-A177-3AD203B41FA5}">
                      <a16:colId xmlns:a16="http://schemas.microsoft.com/office/drawing/2014/main" val="1186885001"/>
                    </a:ext>
                  </a:extLst>
                </a:gridCol>
                <a:gridCol w="919031">
                  <a:extLst>
                    <a:ext uri="{9D8B030D-6E8A-4147-A177-3AD203B41FA5}">
                      <a16:colId xmlns:a16="http://schemas.microsoft.com/office/drawing/2014/main" val="3949026203"/>
                    </a:ext>
                  </a:extLst>
                </a:gridCol>
                <a:gridCol w="1096908">
                  <a:extLst>
                    <a:ext uri="{9D8B030D-6E8A-4147-A177-3AD203B41FA5}">
                      <a16:colId xmlns:a16="http://schemas.microsoft.com/office/drawing/2014/main" val="2070060737"/>
                    </a:ext>
                  </a:extLst>
                </a:gridCol>
                <a:gridCol w="1077143">
                  <a:extLst>
                    <a:ext uri="{9D8B030D-6E8A-4147-A177-3AD203B41FA5}">
                      <a16:colId xmlns:a16="http://schemas.microsoft.com/office/drawing/2014/main" val="1969126506"/>
                    </a:ext>
                  </a:extLst>
                </a:gridCol>
              </a:tblGrid>
              <a:tr h="872660">
                <a:tc>
                  <a:txBody>
                    <a:bodyPr/>
                    <a:lstStyle/>
                    <a:p>
                      <a:pPr algn="ctr" rtl="0"/>
                      <a:r>
                        <a:rPr lang="ru" dirty="0">
                          <a:solidFill>
                            <a:schemeClr val="accent2">
                              <a:lumMod val="25000"/>
                            </a:schemeClr>
                          </a:solidFill>
                        </a:rPr>
                        <a:t>Показатель</a:t>
                      </a:r>
                    </a:p>
                  </a:txBody>
                  <a:tcPr anchor="ctr"/>
                </a:tc>
                <a:tc>
                  <a:txBody>
                    <a:bodyPr/>
                    <a:lstStyle/>
                    <a:p>
                      <a:pPr algn="ctr" rtl="0"/>
                      <a:r>
                        <a:rPr lang="ru-RU" dirty="0">
                          <a:solidFill>
                            <a:schemeClr val="accent2">
                              <a:lumMod val="25000"/>
                            </a:schemeClr>
                          </a:solidFill>
                        </a:rPr>
                        <a:t>Доля верных предсказаний,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accent2">
                              <a:lumMod val="25000"/>
                            </a:schemeClr>
                          </a:solidFill>
                        </a:rPr>
                        <a:t>(Accuracy)</a:t>
                      </a:r>
                      <a:r>
                        <a:rPr lang="ru" dirty="0">
                          <a:solidFill>
                            <a:schemeClr val="accent2">
                              <a:lumMod val="25000"/>
                            </a:schemeClr>
                          </a:solidFill>
                        </a:rPr>
                        <a:t> </a:t>
                      </a:r>
                    </a:p>
                  </a:txBody>
                  <a:tcPr anchor="ctr"/>
                </a:tc>
                <a:tc>
                  <a:txBody>
                    <a:bodyPr/>
                    <a:lstStyle/>
                    <a:p>
                      <a:pPr algn="ctr" rtl="0"/>
                      <a:r>
                        <a:rPr lang="ru" dirty="0">
                          <a:solidFill>
                            <a:schemeClr val="accent2">
                              <a:lumMod val="25000"/>
                            </a:schemeClr>
                          </a:solidFill>
                        </a:rPr>
                        <a:t>Уверенность в предсказании, %</a:t>
                      </a:r>
                    </a:p>
                    <a:p>
                      <a:pPr marL="0" marR="0" lvl="0" indent="0" algn="ctr" defTabSz="914400" rtl="0" eaLnBrk="1" fontAlgn="auto" latinLnBrk="0" hangingPunct="1">
                        <a:lnSpc>
                          <a:spcPct val="100000"/>
                        </a:lnSpc>
                        <a:spcBef>
                          <a:spcPts val="0"/>
                        </a:spcBef>
                        <a:spcAft>
                          <a:spcPts val="0"/>
                        </a:spcAft>
                        <a:buClrTx/>
                        <a:buSzTx/>
                        <a:buFontTx/>
                        <a:buNone/>
                        <a:tabLst/>
                        <a:defRPr/>
                      </a:pPr>
                      <a:r>
                        <a:rPr lang="ru" dirty="0">
                          <a:solidFill>
                            <a:schemeClr val="accent2">
                              <a:lumMod val="25000"/>
                            </a:schemeClr>
                          </a:solidFill>
                        </a:rPr>
                        <a:t>(</a:t>
                      </a:r>
                      <a:r>
                        <a:rPr lang="en-US" dirty="0">
                          <a:solidFill>
                            <a:schemeClr val="accent2">
                              <a:lumMod val="25000"/>
                            </a:schemeClr>
                          </a:solidFill>
                        </a:rPr>
                        <a:t>Cross-Entropy</a:t>
                      </a:r>
                      <a:r>
                        <a:rPr lang="ru" dirty="0">
                          <a:solidFill>
                            <a:schemeClr val="accent2">
                              <a:lumMod val="25000"/>
                            </a:schemeClr>
                          </a:solidFill>
                        </a:rPr>
                        <a:t>) </a:t>
                      </a:r>
                    </a:p>
                  </a:txBody>
                  <a:tcPr anchor="ctr"/>
                </a:tc>
                <a:tc>
                  <a:txBody>
                    <a:bodyPr/>
                    <a:lstStyle/>
                    <a:p>
                      <a:pPr algn="ctr" rtl="0"/>
                      <a:r>
                        <a:rPr lang="en-US" dirty="0">
                          <a:solidFill>
                            <a:schemeClr val="accent2">
                              <a:lumMod val="25000"/>
                            </a:schemeClr>
                          </a:solidFill>
                        </a:rPr>
                        <a:t>Normal</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Cap</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Covid-19</a:t>
                      </a:r>
                      <a:endParaRPr lang="ru" dirty="0">
                        <a:solidFill>
                          <a:schemeClr val="accent2">
                            <a:lumMod val="25000"/>
                          </a:schemeClr>
                        </a:solidFill>
                      </a:endParaRPr>
                    </a:p>
                  </a:txBody>
                  <a:tcPr anchor="ctr"/>
                </a:tc>
                <a:tc>
                  <a:txBody>
                    <a:bodyPr/>
                    <a:lstStyle/>
                    <a:p>
                      <a:pPr algn="ctr" rtl="0"/>
                      <a:r>
                        <a:rPr lang="en-US" dirty="0" err="1">
                          <a:solidFill>
                            <a:schemeClr val="accent2">
                              <a:lumMod val="25000"/>
                            </a:schemeClr>
                          </a:solidFill>
                        </a:rPr>
                        <a:t>Canser</a:t>
                      </a:r>
                      <a:endParaRPr lang="ru" dirty="0">
                        <a:solidFill>
                          <a:schemeClr val="accent2">
                            <a:lumMod val="25000"/>
                          </a:schemeClr>
                        </a:solidFill>
                      </a:endParaRPr>
                    </a:p>
                  </a:txBody>
                  <a:tcPr anchor="ctr"/>
                </a:tc>
                <a:extLst>
                  <a:ext uri="{0D108BD9-81ED-4DB2-BD59-A6C34878D82A}">
                    <a16:rowId xmlns:a16="http://schemas.microsoft.com/office/drawing/2014/main" val="3741017008"/>
                  </a:ext>
                </a:extLst>
              </a:tr>
              <a:tr h="1246657">
                <a:tc>
                  <a:txBody>
                    <a:bodyPr/>
                    <a:lstStyle/>
                    <a:p>
                      <a:pPr algn="ctr" rtl="0"/>
                      <a:r>
                        <a:rPr lang="ru" dirty="0">
                          <a:solidFill>
                            <a:schemeClr val="accent2">
                              <a:lumMod val="25000"/>
                            </a:schemeClr>
                          </a:solidFill>
                        </a:rPr>
                        <a:t>Обучающая выборка</a:t>
                      </a:r>
                    </a:p>
                  </a:txBody>
                  <a:tcPr anchor="ctr"/>
                </a:tc>
                <a:tc>
                  <a:txBody>
                    <a:bodyPr/>
                    <a:lstStyle/>
                    <a:p>
                      <a:pPr algn="ctr" rtl="0"/>
                      <a:r>
                        <a:rPr lang="en-US" dirty="0">
                          <a:solidFill>
                            <a:schemeClr val="accent2">
                              <a:lumMod val="25000"/>
                            </a:schemeClr>
                          </a:solidFill>
                        </a:rPr>
                        <a:t>9</a:t>
                      </a:r>
                      <a:r>
                        <a:rPr lang="ru-RU" dirty="0">
                          <a:solidFill>
                            <a:schemeClr val="accent2">
                              <a:lumMod val="25000"/>
                            </a:schemeClr>
                          </a:solidFill>
                        </a:rPr>
                        <a:t>6</a:t>
                      </a:r>
                      <a:r>
                        <a:rPr lang="en-US" dirty="0">
                          <a:solidFill>
                            <a:schemeClr val="accent2">
                              <a:lumMod val="25000"/>
                            </a:schemeClr>
                          </a:solidFill>
                        </a:rPr>
                        <a:t>,</a:t>
                      </a:r>
                      <a:r>
                        <a:rPr lang="ru-RU" dirty="0">
                          <a:solidFill>
                            <a:schemeClr val="accent2">
                              <a:lumMod val="25000"/>
                            </a:schemeClr>
                          </a:solidFill>
                        </a:rPr>
                        <a:t>43</a:t>
                      </a:r>
                      <a:endParaRPr lang="ru" dirty="0">
                        <a:solidFill>
                          <a:schemeClr val="accent2">
                            <a:lumMod val="25000"/>
                          </a:schemeClr>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 dirty="0">
                          <a:solidFill>
                            <a:schemeClr val="accent2">
                              <a:lumMod val="25000"/>
                            </a:schemeClr>
                          </a:solidFill>
                        </a:rPr>
                        <a:t>95,3</a:t>
                      </a:r>
                    </a:p>
                  </a:txBody>
                  <a:tcPr anchor="ctr"/>
                </a:tc>
                <a:tc>
                  <a:txBody>
                    <a:bodyPr/>
                    <a:lstStyle/>
                    <a:p>
                      <a:pPr algn="ctr" rtl="0"/>
                      <a:r>
                        <a:rPr lang="ru-RU" dirty="0">
                          <a:solidFill>
                            <a:schemeClr val="accent2">
                              <a:lumMod val="25000"/>
                            </a:schemeClr>
                          </a:solidFill>
                        </a:rPr>
                        <a:t>98,7</a:t>
                      </a:r>
                      <a:endParaRPr lang="ru" dirty="0">
                        <a:solidFill>
                          <a:schemeClr val="accent2">
                            <a:lumMod val="25000"/>
                          </a:schemeClr>
                        </a:solidFill>
                      </a:endParaRPr>
                    </a:p>
                  </a:txBody>
                  <a:tcPr anchor="ctr"/>
                </a:tc>
                <a:tc>
                  <a:txBody>
                    <a:bodyPr/>
                    <a:lstStyle/>
                    <a:p>
                      <a:pPr algn="ctr" rtl="0"/>
                      <a:r>
                        <a:rPr lang="ru" dirty="0">
                          <a:solidFill>
                            <a:schemeClr val="accent2">
                              <a:lumMod val="25000"/>
                            </a:schemeClr>
                          </a:solidFill>
                        </a:rPr>
                        <a:t>100</a:t>
                      </a:r>
                    </a:p>
                  </a:txBody>
                  <a:tcPr anchor="ctr"/>
                </a:tc>
                <a:tc>
                  <a:txBody>
                    <a:bodyPr/>
                    <a:lstStyle/>
                    <a:p>
                      <a:pPr algn="ctr" rtl="0"/>
                      <a:r>
                        <a:rPr lang="ru" dirty="0">
                          <a:solidFill>
                            <a:schemeClr val="accent2">
                              <a:lumMod val="25000"/>
                            </a:schemeClr>
                          </a:solidFill>
                        </a:rPr>
                        <a:t>88,4</a:t>
                      </a:r>
                    </a:p>
                  </a:txBody>
                  <a:tcPr anchor="ctr"/>
                </a:tc>
                <a:tc>
                  <a:txBody>
                    <a:bodyPr/>
                    <a:lstStyle/>
                    <a:p>
                      <a:pPr algn="ctr" rtl="0"/>
                      <a:r>
                        <a:rPr lang="ru" dirty="0">
                          <a:solidFill>
                            <a:schemeClr val="accent2">
                              <a:lumMod val="25000"/>
                            </a:schemeClr>
                          </a:solidFill>
                        </a:rPr>
                        <a:t>100</a:t>
                      </a:r>
                    </a:p>
                  </a:txBody>
                  <a:tcPr anchor="ctr"/>
                </a:tc>
                <a:extLst>
                  <a:ext uri="{0D108BD9-81ED-4DB2-BD59-A6C34878D82A}">
                    <a16:rowId xmlns:a16="http://schemas.microsoft.com/office/drawing/2014/main" val="511888340"/>
                  </a:ext>
                </a:extLst>
              </a:tr>
              <a:tr h="1246657">
                <a:tc>
                  <a:txBody>
                    <a:bodyPr/>
                    <a:lstStyle/>
                    <a:p>
                      <a:pPr algn="ctr" rtl="0"/>
                      <a:r>
                        <a:rPr lang="ru" dirty="0">
                          <a:solidFill>
                            <a:schemeClr val="accent2">
                              <a:lumMod val="25000"/>
                            </a:schemeClr>
                          </a:solidFill>
                        </a:rPr>
                        <a:t>Валидация</a:t>
                      </a:r>
                    </a:p>
                  </a:txBody>
                  <a:tcPr anchor="ctr"/>
                </a:tc>
                <a:tc>
                  <a:txBody>
                    <a:bodyPr/>
                    <a:lstStyle/>
                    <a:p>
                      <a:pPr algn="ctr" rtl="0"/>
                      <a:r>
                        <a:rPr lang="ru" dirty="0">
                          <a:solidFill>
                            <a:schemeClr val="accent2">
                              <a:lumMod val="25000"/>
                            </a:schemeClr>
                          </a:solidFill>
                        </a:rPr>
                        <a:t>87,5</a:t>
                      </a:r>
                    </a:p>
                  </a:txBody>
                  <a:tcPr anchor="ctr"/>
                </a:tc>
                <a:tc>
                  <a:txBody>
                    <a:bodyPr/>
                    <a:lstStyle/>
                    <a:p>
                      <a:pPr algn="ctr" rtl="0"/>
                      <a:r>
                        <a:rPr lang="ru" dirty="0">
                          <a:solidFill>
                            <a:schemeClr val="accent2">
                              <a:lumMod val="25000"/>
                            </a:schemeClr>
                          </a:solidFill>
                        </a:rPr>
                        <a:t>95,6</a:t>
                      </a:r>
                    </a:p>
                  </a:txBody>
                  <a:tcPr anchor="ctr"/>
                </a:tc>
                <a:tc>
                  <a:txBody>
                    <a:bodyPr/>
                    <a:lstStyle/>
                    <a:p>
                      <a:pPr algn="ctr" rtl="0"/>
                      <a:r>
                        <a:rPr lang="ru" dirty="0">
                          <a:solidFill>
                            <a:schemeClr val="accent2">
                              <a:lumMod val="25000"/>
                            </a:schemeClr>
                          </a:solidFill>
                        </a:rPr>
                        <a:t>84,6</a:t>
                      </a:r>
                    </a:p>
                  </a:txBody>
                  <a:tcPr anchor="ctr"/>
                </a:tc>
                <a:tc>
                  <a:txBody>
                    <a:bodyPr/>
                    <a:lstStyle/>
                    <a:p>
                      <a:pPr algn="ctr" rtl="0"/>
                      <a:r>
                        <a:rPr lang="ru" dirty="0">
                          <a:solidFill>
                            <a:schemeClr val="accent2">
                              <a:lumMod val="25000"/>
                            </a:schemeClr>
                          </a:solidFill>
                        </a:rPr>
                        <a:t>63,6</a:t>
                      </a:r>
                    </a:p>
                  </a:txBody>
                  <a:tcPr anchor="ctr"/>
                </a:tc>
                <a:tc>
                  <a:txBody>
                    <a:bodyPr/>
                    <a:lstStyle/>
                    <a:p>
                      <a:pPr algn="ctr" rtl="0"/>
                      <a:r>
                        <a:rPr lang="ru" dirty="0">
                          <a:solidFill>
                            <a:schemeClr val="accent2">
                              <a:lumMod val="25000"/>
                            </a:schemeClr>
                          </a:solidFill>
                        </a:rPr>
                        <a:t>83,9</a:t>
                      </a:r>
                    </a:p>
                  </a:txBody>
                  <a:tcPr anchor="ctr"/>
                </a:tc>
                <a:tc>
                  <a:txBody>
                    <a:bodyPr/>
                    <a:lstStyle/>
                    <a:p>
                      <a:pPr algn="ctr" rtl="0"/>
                      <a:r>
                        <a:rPr lang="ru" dirty="0">
                          <a:solidFill>
                            <a:schemeClr val="accent2">
                              <a:lumMod val="25000"/>
                            </a:schemeClr>
                          </a:solidFill>
                        </a:rPr>
                        <a:t>100</a:t>
                      </a:r>
                    </a:p>
                  </a:txBody>
                  <a:tcPr anchor="ctr"/>
                </a:tc>
                <a:extLst>
                  <a:ext uri="{0D108BD9-81ED-4DB2-BD59-A6C34878D82A}">
                    <a16:rowId xmlns:a16="http://schemas.microsoft.com/office/drawing/2014/main" val="3937089168"/>
                  </a:ext>
                </a:extLst>
              </a:tr>
            </a:tbl>
          </a:graphicData>
        </a:graphic>
      </p:graphicFrame>
      <p:sp>
        <p:nvSpPr>
          <p:cNvPr id="3" name="Заполнитель номера слайда 2">
            <a:extLst>
              <a:ext uri="{FF2B5EF4-FFF2-40B4-BE49-F238E27FC236}">
                <a16:creationId xmlns:a16="http://schemas.microsoft.com/office/drawing/2014/main" id="{CAEAF320-61B9-87FA-4DF5-7C3B0DC125A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14</a:t>
            </a:fld>
            <a:endParaRPr lang="en-US" dirty="0"/>
          </a:p>
        </p:txBody>
      </p:sp>
      <p:sp>
        <p:nvSpPr>
          <p:cNvPr id="5" name="TextBox 4">
            <a:extLst>
              <a:ext uri="{FF2B5EF4-FFF2-40B4-BE49-F238E27FC236}">
                <a16:creationId xmlns:a16="http://schemas.microsoft.com/office/drawing/2014/main" id="{BAFB0178-7C25-58F9-856A-C492D0907811}"/>
              </a:ext>
            </a:extLst>
          </p:cNvPr>
          <p:cNvSpPr txBox="1"/>
          <p:nvPr/>
        </p:nvSpPr>
        <p:spPr>
          <a:xfrm>
            <a:off x="1086774" y="2017638"/>
            <a:ext cx="9630383" cy="461665"/>
          </a:xfrm>
          <a:prstGeom prst="rect">
            <a:avLst/>
          </a:prstGeom>
          <a:noFill/>
        </p:spPr>
        <p:txBody>
          <a:bodyPr wrap="square" rtlCol="0">
            <a:spAutoFit/>
          </a:bodyPr>
          <a:lstStyle/>
          <a:p>
            <a:r>
              <a:rPr lang="ru-RU" sz="2400" dirty="0">
                <a:solidFill>
                  <a:schemeClr val="accent2">
                    <a:lumMod val="25000"/>
                  </a:schemeClr>
                </a:solidFill>
              </a:rPr>
              <a:t>Уверенная модель, протестированная на </a:t>
            </a:r>
            <a:r>
              <a:rPr lang="ru-RU" sz="2400" dirty="0" err="1">
                <a:solidFill>
                  <a:schemeClr val="accent2">
                    <a:lumMod val="25000"/>
                  </a:schemeClr>
                </a:solidFill>
              </a:rPr>
              <a:t>валидационной</a:t>
            </a:r>
            <a:r>
              <a:rPr lang="ru-RU" sz="2400" dirty="0">
                <a:solidFill>
                  <a:schemeClr val="accent2">
                    <a:lumMod val="25000"/>
                  </a:schemeClr>
                </a:solidFill>
              </a:rPr>
              <a:t> выборке</a:t>
            </a:r>
          </a:p>
        </p:txBody>
      </p:sp>
    </p:spTree>
    <p:extLst>
      <p:ext uri="{BB962C8B-B14F-4D97-AF65-F5344CB8AC3E}">
        <p14:creationId xmlns:p14="http://schemas.microsoft.com/office/powerpoint/2010/main" val="3604630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1B52C5E1-FC9F-9143-1A16-1FE51D5C6720}"/>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F670F2-EABD-0998-766C-F4104AC18E4E}"/>
              </a:ext>
            </a:extLst>
          </p:cNvPr>
          <p:cNvSpPr>
            <a:spLocks noGrp="1"/>
          </p:cNvSpPr>
          <p:nvPr>
            <p:ph type="title"/>
          </p:nvPr>
        </p:nvSpPr>
        <p:spPr>
          <a:xfrm>
            <a:off x="669812" y="-113596"/>
            <a:ext cx="10277856" cy="1655064"/>
          </a:xfrm>
          <a:noFill/>
        </p:spPr>
        <p:txBody>
          <a:bodyPr rtlCol="0">
            <a:noAutofit/>
          </a:bodyPr>
          <a:lstStyle/>
          <a:p>
            <a:pPr rtl="0"/>
            <a:r>
              <a:rPr lang="ru" dirty="0"/>
              <a:t>Итоги обучения</a:t>
            </a:r>
          </a:p>
        </p:txBody>
      </p:sp>
      <p:sp>
        <p:nvSpPr>
          <p:cNvPr id="3" name="Заполнитель номера слайда 2">
            <a:extLst>
              <a:ext uri="{FF2B5EF4-FFF2-40B4-BE49-F238E27FC236}">
                <a16:creationId xmlns:a16="http://schemas.microsoft.com/office/drawing/2014/main" id="{F7B55742-8765-D59E-555F-46E637E8B434}"/>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15</a:t>
            </a:fld>
            <a:endParaRPr lang="en-US" dirty="0"/>
          </a:p>
        </p:txBody>
      </p:sp>
      <p:sp>
        <p:nvSpPr>
          <p:cNvPr id="5" name="Объект 4">
            <a:extLst>
              <a:ext uri="{FF2B5EF4-FFF2-40B4-BE49-F238E27FC236}">
                <a16:creationId xmlns:a16="http://schemas.microsoft.com/office/drawing/2014/main" id="{C4D1ABD5-B367-9BE6-4578-FB4F3354D15A}"/>
              </a:ext>
            </a:extLst>
          </p:cNvPr>
          <p:cNvSpPr>
            <a:spLocks noGrp="1"/>
          </p:cNvSpPr>
          <p:nvPr>
            <p:ph idx="13"/>
          </p:nvPr>
        </p:nvSpPr>
        <p:spPr>
          <a:xfrm>
            <a:off x="669812" y="1599567"/>
            <a:ext cx="8610374" cy="647473"/>
          </a:xfrm>
        </p:spPr>
        <p:txBody>
          <a:bodyPr>
            <a:normAutofit/>
          </a:bodyPr>
          <a:lstStyle/>
          <a:p>
            <a:r>
              <a:rPr lang="ru-RU" sz="2400" dirty="0"/>
              <a:t>Лучшая модель на 149 эпохе</a:t>
            </a:r>
          </a:p>
        </p:txBody>
      </p:sp>
      <p:pic>
        <p:nvPicPr>
          <p:cNvPr id="7" name="Рисунок 6" descr="Изображение выглядит как текст, График, линия, диаграмма&#10;&#10;Содержимое, созданное искусственным интеллектом, может быть неверным.">
            <a:extLst>
              <a:ext uri="{FF2B5EF4-FFF2-40B4-BE49-F238E27FC236}">
                <a16:creationId xmlns:a16="http://schemas.microsoft.com/office/drawing/2014/main" id="{61D9590F-6628-250A-DC36-06633B7874E8}"/>
              </a:ext>
            </a:extLst>
          </p:cNvPr>
          <p:cNvPicPr>
            <a:picLocks noChangeAspect="1"/>
          </p:cNvPicPr>
          <p:nvPr/>
        </p:nvPicPr>
        <p:blipFill>
          <a:blip r:embed="rId2"/>
          <a:stretch>
            <a:fillRect/>
          </a:stretch>
        </p:blipFill>
        <p:spPr>
          <a:xfrm>
            <a:off x="669812" y="2367741"/>
            <a:ext cx="4425498" cy="3319123"/>
          </a:xfrm>
          <a:prstGeom prst="rect">
            <a:avLst/>
          </a:prstGeom>
        </p:spPr>
      </p:pic>
      <p:pic>
        <p:nvPicPr>
          <p:cNvPr id="11" name="Рисунок 10" descr="Изображение выглядит как текст, График, линия, диаграмма">
            <a:extLst>
              <a:ext uri="{FF2B5EF4-FFF2-40B4-BE49-F238E27FC236}">
                <a16:creationId xmlns:a16="http://schemas.microsoft.com/office/drawing/2014/main" id="{B5358399-8EFF-F5EA-7F45-3E938589821D}"/>
              </a:ext>
            </a:extLst>
          </p:cNvPr>
          <p:cNvPicPr>
            <a:picLocks noChangeAspect="1"/>
          </p:cNvPicPr>
          <p:nvPr/>
        </p:nvPicPr>
        <p:blipFill>
          <a:blip r:embed="rId3"/>
          <a:stretch>
            <a:fillRect/>
          </a:stretch>
        </p:blipFill>
        <p:spPr>
          <a:xfrm>
            <a:off x="5416323" y="1123545"/>
            <a:ext cx="6084426" cy="4563319"/>
          </a:xfrm>
          <a:prstGeom prst="rect">
            <a:avLst/>
          </a:prstGeom>
        </p:spPr>
      </p:pic>
      <p:sp>
        <p:nvSpPr>
          <p:cNvPr id="12" name="Объект 4">
            <a:extLst>
              <a:ext uri="{FF2B5EF4-FFF2-40B4-BE49-F238E27FC236}">
                <a16:creationId xmlns:a16="http://schemas.microsoft.com/office/drawing/2014/main" id="{84D15D9C-6BE7-422F-C476-A759CB5BFCB8}"/>
              </a:ext>
            </a:extLst>
          </p:cNvPr>
          <p:cNvSpPr txBox="1">
            <a:spLocks/>
          </p:cNvSpPr>
          <p:nvPr/>
        </p:nvSpPr>
        <p:spPr>
          <a:xfrm>
            <a:off x="6020205" y="5807565"/>
            <a:ext cx="4927463" cy="647473"/>
          </a:xfrm>
          <a:prstGeom prst="rect">
            <a:avLst/>
          </a:prstGeom>
        </p:spPr>
        <p:txBody>
          <a:bodyPr vert="horz" lIns="91440" tIns="45720" rIns="91440" bIns="45720" rtlCol="0" anchor="t" anchorCtr="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400" dirty="0"/>
              <a:t>Количество(%) корректно предсказанных классов</a:t>
            </a:r>
          </a:p>
        </p:txBody>
      </p:sp>
      <p:sp>
        <p:nvSpPr>
          <p:cNvPr id="13" name="Объект 4">
            <a:extLst>
              <a:ext uri="{FF2B5EF4-FFF2-40B4-BE49-F238E27FC236}">
                <a16:creationId xmlns:a16="http://schemas.microsoft.com/office/drawing/2014/main" id="{5CCC363A-64AA-6283-320B-86CA978BE60F}"/>
              </a:ext>
            </a:extLst>
          </p:cNvPr>
          <p:cNvSpPr txBox="1">
            <a:spLocks/>
          </p:cNvSpPr>
          <p:nvPr/>
        </p:nvSpPr>
        <p:spPr>
          <a:xfrm>
            <a:off x="669812" y="5813375"/>
            <a:ext cx="4425498" cy="647472"/>
          </a:xfrm>
          <a:prstGeom prst="rect">
            <a:avLst/>
          </a:prstGeom>
        </p:spPr>
        <p:txBody>
          <a:bodyPr vert="horz" lIns="91440" tIns="45720" rIns="91440" bIns="45720" rtlCol="0" anchor="t" anchorCtr="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400" dirty="0"/>
              <a:t>Точность(%) предсказания при обучении</a:t>
            </a:r>
          </a:p>
        </p:txBody>
      </p:sp>
    </p:spTree>
    <p:extLst>
      <p:ext uri="{BB962C8B-B14F-4D97-AF65-F5344CB8AC3E}">
        <p14:creationId xmlns:p14="http://schemas.microsoft.com/office/powerpoint/2010/main" val="1680293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4ABE40-AA00-F366-A36A-B3F1AADBF025}"/>
              </a:ext>
            </a:extLst>
          </p:cNvPr>
          <p:cNvSpPr>
            <a:spLocks noGrp="1"/>
          </p:cNvSpPr>
          <p:nvPr>
            <p:ph type="ctrTitle"/>
          </p:nvPr>
        </p:nvSpPr>
        <p:spPr>
          <a:xfrm>
            <a:off x="4654294" y="-1042610"/>
            <a:ext cx="7004304" cy="3566160"/>
          </a:xfrm>
          <a:noFill/>
        </p:spPr>
        <p:txBody>
          <a:bodyPr rtlCol="0">
            <a:noAutofit/>
          </a:bodyPr>
          <a:lstStyle/>
          <a:p>
            <a:pPr rtl="0"/>
            <a:r>
              <a:rPr lang="ru" dirty="0"/>
              <a:t>Демонстрация</a:t>
            </a:r>
          </a:p>
        </p:txBody>
      </p:sp>
      <p:sp>
        <p:nvSpPr>
          <p:cNvPr id="3" name="Подзаголовок 2">
            <a:extLst>
              <a:ext uri="{FF2B5EF4-FFF2-40B4-BE49-F238E27FC236}">
                <a16:creationId xmlns:a16="http://schemas.microsoft.com/office/drawing/2014/main" id="{72446868-83F0-CEEF-5E60-6D55C93B523F}"/>
              </a:ext>
            </a:extLst>
          </p:cNvPr>
          <p:cNvSpPr>
            <a:spLocks noGrp="1"/>
          </p:cNvSpPr>
          <p:nvPr>
            <p:ph type="subTitle" idx="1"/>
          </p:nvPr>
        </p:nvSpPr>
        <p:spPr>
          <a:xfrm>
            <a:off x="4654295" y="2687557"/>
            <a:ext cx="7004303" cy="2954486"/>
          </a:xfrm>
          <a:noFill/>
        </p:spPr>
        <p:txBody>
          <a:bodyPr rtlCol="0">
            <a:noAutofit/>
          </a:bodyPr>
          <a:lstStyle/>
          <a:p>
            <a:pPr rtl="0"/>
            <a:r>
              <a:rPr lang="ru" dirty="0"/>
              <a:t>Убедитесь сами на следующем слайде или онлайн</a:t>
            </a:r>
          </a:p>
          <a:p>
            <a:pPr rtl="0"/>
            <a:endParaRPr lang="ru" dirty="0"/>
          </a:p>
          <a:p>
            <a:r>
              <a:rPr lang="ru" sz="2400" dirty="0"/>
              <a:t>Открытое тестирование по ссылке:</a:t>
            </a:r>
            <a:br>
              <a:rPr lang="en-US" sz="2400" dirty="0"/>
            </a:br>
            <a:r>
              <a:rPr lang="en-US" sz="2400" dirty="0">
                <a:hlinkClick r:id="rId2"/>
              </a:rPr>
              <a:t>https://user233756200-xkdduipr.tunnel.vk-apps.com/</a:t>
            </a:r>
            <a:endParaRPr lang="en-US" sz="2400" dirty="0"/>
          </a:p>
          <a:p>
            <a:r>
              <a:rPr lang="ru-RU" sz="2400" dirty="0"/>
              <a:t>Резервный сервер: </a:t>
            </a:r>
            <a:r>
              <a:rPr lang="en-US" sz="2400" dirty="0">
                <a:hlinkClick r:id="rId3"/>
              </a:rPr>
              <a:t>http://77.221.145.108</a:t>
            </a:r>
            <a:endParaRPr lang="ru-RU" sz="2400" dirty="0"/>
          </a:p>
          <a:p>
            <a:br>
              <a:rPr lang="ru" dirty="0"/>
            </a:br>
            <a:endParaRPr lang="ru" dirty="0"/>
          </a:p>
        </p:txBody>
      </p:sp>
      <p:pic>
        <p:nvPicPr>
          <p:cNvPr id="1026" name="Picture 2">
            <a:extLst>
              <a:ext uri="{FF2B5EF4-FFF2-40B4-BE49-F238E27FC236}">
                <a16:creationId xmlns:a16="http://schemas.microsoft.com/office/drawing/2014/main" id="{6E981F1F-E828-6F28-2F68-A8F506B9F8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2" y="1476375"/>
            <a:ext cx="3905250" cy="390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7375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Запись 2025-10-02 110559">
            <a:hlinkClick r:id="" action="ppaction://media"/>
            <a:extLst>
              <a:ext uri="{FF2B5EF4-FFF2-40B4-BE49-F238E27FC236}">
                <a16:creationId xmlns:a16="http://schemas.microsoft.com/office/drawing/2014/main" id="{2B7AD717-D163-3BCA-71F2-67217DDA7F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2013" y="308810"/>
            <a:ext cx="11567974" cy="6240380"/>
          </a:xfrm>
          <a:prstGeom prst="rect">
            <a:avLst/>
          </a:prstGeom>
        </p:spPr>
      </p:pic>
    </p:spTree>
    <p:extLst>
      <p:ext uri="{BB962C8B-B14F-4D97-AF65-F5344CB8AC3E}">
        <p14:creationId xmlns:p14="http://schemas.microsoft.com/office/powerpoint/2010/main" val="118503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463CB3-2956-E8D2-C23D-A3BAA7295DEC}"/>
              </a:ext>
            </a:extLst>
          </p:cNvPr>
          <p:cNvSpPr>
            <a:spLocks noGrp="1"/>
          </p:cNvSpPr>
          <p:nvPr>
            <p:ph type="ctrTitle"/>
          </p:nvPr>
        </p:nvSpPr>
        <p:spPr>
          <a:xfrm>
            <a:off x="420623" y="651754"/>
            <a:ext cx="8509367" cy="1329771"/>
          </a:xfrm>
          <a:noFill/>
        </p:spPr>
        <p:txBody>
          <a:bodyPr rtlCol="0">
            <a:noAutofit/>
          </a:bodyPr>
          <a:lstStyle/>
          <a:p>
            <a:pPr rtl="0"/>
            <a:r>
              <a:rPr lang="ru" dirty="0"/>
              <a:t>Планы на будущее</a:t>
            </a:r>
          </a:p>
        </p:txBody>
      </p:sp>
      <p:sp>
        <p:nvSpPr>
          <p:cNvPr id="5" name="Заголовок 1">
            <a:extLst>
              <a:ext uri="{FF2B5EF4-FFF2-40B4-BE49-F238E27FC236}">
                <a16:creationId xmlns:a16="http://schemas.microsoft.com/office/drawing/2014/main" id="{21B6F63D-FC20-C690-6E42-60D75F8498FB}"/>
              </a:ext>
            </a:extLst>
          </p:cNvPr>
          <p:cNvSpPr txBox="1">
            <a:spLocks/>
          </p:cNvSpPr>
          <p:nvPr/>
        </p:nvSpPr>
        <p:spPr>
          <a:xfrm>
            <a:off x="1039950" y="2318102"/>
            <a:ext cx="9923122" cy="3956238"/>
          </a:xfrm>
          <a:prstGeom prst="rect">
            <a:avLst/>
          </a:prstGeom>
          <a:noFill/>
        </p:spPr>
        <p:txBody>
          <a:bodyPr vert="horz" lIns="91440" tIns="45720" rIns="91440" bIns="45720" rtlCol="0" anchor="t">
            <a:noAutofit/>
          </a:bodyPr>
          <a:lstStyle>
            <a:lvl1pPr algn="ctr" defTabSz="914400" rtl="0" eaLnBrk="1" latinLnBrk="0" hangingPunct="1">
              <a:lnSpc>
                <a:spcPct val="90000"/>
              </a:lnSpc>
              <a:spcBef>
                <a:spcPct val="0"/>
              </a:spcBef>
              <a:buNone/>
              <a:defRPr sz="6600" b="1" i="0" kern="1200" cap="none" spc="-150" baseline="0">
                <a:solidFill>
                  <a:schemeClr val="accent2">
                    <a:lumMod val="25000"/>
                  </a:schemeClr>
                </a:solidFill>
                <a:latin typeface="+mj-lt"/>
                <a:ea typeface="+mj-ea"/>
                <a:cs typeface="+mj-cs"/>
              </a:defRPr>
            </a:lvl1pPr>
          </a:lstStyle>
          <a:p>
            <a:pPr algn="l">
              <a:lnSpc>
                <a:spcPct val="100000"/>
              </a:lnSpc>
            </a:pPr>
            <a:r>
              <a:rPr lang="ru-RU" sz="2400" b="0" dirty="0">
                <a:latin typeface="+mn-lt"/>
                <a:ea typeface="Cambria Math" panose="02040503050406030204" pitchFamily="18" charset="0"/>
              </a:rPr>
              <a:t>На сайте </a:t>
            </a:r>
            <a:r>
              <a:rPr lang="en-US" sz="2400" b="0" dirty="0">
                <a:latin typeface="+mn-lt"/>
                <a:ea typeface="Cambria Math" panose="02040503050406030204" pitchFamily="18" charset="0"/>
              </a:rPr>
              <a:t>MosMedData </a:t>
            </a:r>
            <a:r>
              <a:rPr lang="ru-RU" sz="2400" b="0" dirty="0">
                <a:latin typeface="+mn-lt"/>
                <a:ea typeface="Cambria Math" panose="02040503050406030204" pitchFamily="18" charset="0"/>
              </a:rPr>
              <a:t>в основном </a:t>
            </a:r>
            <a:r>
              <a:rPr lang="en-US" sz="2400" b="0" dirty="0">
                <a:latin typeface="+mn-lt"/>
                <a:ea typeface="Cambria Math" panose="02040503050406030204" pitchFamily="18" charset="0"/>
              </a:rPr>
              <a:t>Covid-19 </a:t>
            </a:r>
            <a:r>
              <a:rPr lang="ru-RU" sz="2400" b="0" dirty="0">
                <a:latin typeface="+mn-lt"/>
                <a:ea typeface="Cambria Math" panose="02040503050406030204" pitchFamily="18" charset="0"/>
              </a:rPr>
              <a:t>и Рак, но мы хотим выявлять еще и легкие без патологий , поэтому мы сначала сделали общую модель предсказывающую основные патологии (с акцентом на выявлении нормальных легких) и после на нее хотим  «</a:t>
            </a:r>
            <a:r>
              <a:rPr lang="ru-RU" sz="2400" b="0" dirty="0">
                <a:latin typeface="+mn-lt"/>
              </a:rPr>
              <a:t>надстраивать» специализированные модули</a:t>
            </a:r>
            <a:r>
              <a:rPr lang="ru-RU" sz="2400" b="0" dirty="0">
                <a:latin typeface="+mn-lt"/>
                <a:ea typeface="Cambria Math" panose="02040503050406030204" pitchFamily="18" charset="0"/>
              </a:rPr>
              <a:t>(другие нейросети) для уточнения характеристик  каждой патологии, например, координаты опухоли или степени рака. То есть на итогах получится нейросетевая система, которая выявляет патологии и в зависимости от них может уточнить их характеристики. На данный момент распознавание стадий рака </a:t>
            </a:r>
            <a:r>
              <a:rPr lang="ru" sz="2400" b="0" dirty="0">
                <a:latin typeface="+mn-lt"/>
                <a:ea typeface="Cambria Math" panose="02040503050406030204" pitchFamily="18" charset="0"/>
                <a:cs typeface="Microsoft Tai Le" panose="020B0502040204020203" pitchFamily="34" charset="0"/>
              </a:rPr>
              <a:t>уже в разработке, собран и  обработан датасет, идет настройка архитектуры  и обучение  нейросети.</a:t>
            </a:r>
          </a:p>
          <a:p>
            <a:pPr algn="l"/>
            <a:r>
              <a:rPr lang="ru" sz="2800" b="0" dirty="0">
                <a:latin typeface="+mn-lt"/>
                <a:ea typeface="Cambria Math" panose="02040503050406030204" pitchFamily="18" charset="0"/>
              </a:rPr>
              <a:t>	</a:t>
            </a:r>
          </a:p>
        </p:txBody>
      </p:sp>
    </p:spTree>
    <p:extLst>
      <p:ext uri="{BB962C8B-B14F-4D97-AF65-F5344CB8AC3E}">
        <p14:creationId xmlns:p14="http://schemas.microsoft.com/office/powerpoint/2010/main" val="3820879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22A0D7AA-8A21-B977-56ED-94406F29957C}"/>
              </a:ext>
            </a:extLst>
          </p:cNvPr>
          <p:cNvSpPr>
            <a:spLocks noGrp="1"/>
          </p:cNvSpPr>
          <p:nvPr>
            <p:ph type="ctrTitle"/>
          </p:nvPr>
        </p:nvSpPr>
        <p:spPr>
          <a:xfrm>
            <a:off x="1139952" y="352501"/>
            <a:ext cx="9912096" cy="2743200"/>
          </a:xfrm>
          <a:noFill/>
        </p:spPr>
        <p:txBody>
          <a:bodyPr rtlCol="0" anchor="b">
            <a:noAutofit/>
          </a:bodyPr>
          <a:lstStyle/>
          <a:p>
            <a:pPr rtl="0"/>
            <a:r>
              <a:rPr lang="ru" dirty="0"/>
              <a:t>Спасибо за внимание!</a:t>
            </a:r>
          </a:p>
        </p:txBody>
      </p:sp>
      <p:sp>
        <p:nvSpPr>
          <p:cNvPr id="6" name="Объект 5">
            <a:extLst>
              <a:ext uri="{FF2B5EF4-FFF2-40B4-BE49-F238E27FC236}">
                <a16:creationId xmlns:a16="http://schemas.microsoft.com/office/drawing/2014/main" id="{54D0A6B8-78EB-52CA-3D46-A46FC880D386}"/>
              </a:ext>
            </a:extLst>
          </p:cNvPr>
          <p:cNvSpPr>
            <a:spLocks noGrp="1"/>
          </p:cNvSpPr>
          <p:nvPr>
            <p:ph type="subTitle" idx="1"/>
          </p:nvPr>
        </p:nvSpPr>
        <p:spPr>
          <a:xfrm>
            <a:off x="773738" y="4464995"/>
            <a:ext cx="8584270" cy="2040504"/>
          </a:xfrm>
          <a:noFill/>
        </p:spPr>
        <p:txBody>
          <a:bodyPr vert="horz" lIns="91440" tIns="45720" rIns="91440" bIns="45720" rtlCol="0" anchor="t" anchorCtr="0">
            <a:normAutofit fontScale="85000" lnSpcReduction="10000"/>
          </a:bodyPr>
          <a:lstStyle/>
          <a:p>
            <a:pPr rtl="0">
              <a:lnSpc>
                <a:spcPct val="100000"/>
              </a:lnSpc>
            </a:pPr>
            <a:r>
              <a:rPr lang="ru" sz="2000" dirty="0"/>
              <a:t>Контакт для связи:</a:t>
            </a:r>
            <a:endParaRPr lang="en-US" sz="2000" dirty="0"/>
          </a:p>
          <a:p>
            <a:pPr rtl="0">
              <a:lnSpc>
                <a:spcPct val="100000"/>
              </a:lnSpc>
            </a:pPr>
            <a:endParaRPr lang="ru-RU" sz="2000" dirty="0"/>
          </a:p>
          <a:p>
            <a:pPr rtl="0">
              <a:lnSpc>
                <a:spcPct val="100000"/>
              </a:lnSpc>
            </a:pPr>
            <a:r>
              <a:rPr lang="ru-RU" sz="2000" dirty="0"/>
              <a:t>Новгородский государственный университет имени Ярослава мудрого</a:t>
            </a:r>
            <a:endParaRPr lang="en-US" sz="2000" dirty="0"/>
          </a:p>
          <a:p>
            <a:pPr>
              <a:lnSpc>
                <a:spcPct val="100000"/>
              </a:lnSpc>
            </a:pPr>
            <a:r>
              <a:rPr lang="ru-RU" sz="2000" dirty="0"/>
              <a:t>Политехнический институт</a:t>
            </a:r>
          </a:p>
          <a:p>
            <a:pPr>
              <a:lnSpc>
                <a:spcPct val="100000"/>
              </a:lnSpc>
            </a:pPr>
            <a:r>
              <a:rPr lang="ru" sz="2000" dirty="0"/>
              <a:t>Ассистент каф. Информационных технологий и систем</a:t>
            </a:r>
          </a:p>
          <a:p>
            <a:pPr>
              <a:lnSpc>
                <a:spcPct val="100000"/>
              </a:lnSpc>
            </a:pPr>
            <a:r>
              <a:rPr lang="ru" sz="2000" dirty="0"/>
              <a:t>Кулаков Игорь Юрьевич</a:t>
            </a:r>
          </a:p>
          <a:p>
            <a:pPr rtl="0">
              <a:lnSpc>
                <a:spcPct val="100000"/>
              </a:lnSpc>
            </a:pPr>
            <a:r>
              <a:rPr lang="ru" sz="2000" dirty="0"/>
              <a:t>+7 (952) 483 7296</a:t>
            </a:r>
          </a:p>
          <a:p>
            <a:pPr rtl="0">
              <a:lnSpc>
                <a:spcPct val="100000"/>
              </a:lnSpc>
            </a:pPr>
            <a:r>
              <a:rPr lang="en-US" sz="2000" dirty="0" err="1"/>
              <a:t>Tg</a:t>
            </a:r>
            <a:r>
              <a:rPr lang="ru" sz="2000" dirty="0"/>
              <a:t>: </a:t>
            </a:r>
            <a:r>
              <a:rPr lang="en-US" sz="2000" dirty="0"/>
              <a:t>@user626364</a:t>
            </a:r>
            <a:endParaRPr lang="ru" sz="2000" dirty="0"/>
          </a:p>
        </p:txBody>
      </p:sp>
    </p:spTree>
    <p:extLst>
      <p:ext uri="{BB962C8B-B14F-4D97-AF65-F5344CB8AC3E}">
        <p14:creationId xmlns:p14="http://schemas.microsoft.com/office/powerpoint/2010/main" val="3751616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4C7EA544-FBCB-EDAB-2401-C5BB6C36A15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5DDCF395-3A76-C4E2-ABAB-4C6367B78079}"/>
              </a:ext>
            </a:extLst>
          </p:cNvPr>
          <p:cNvSpPr>
            <a:spLocks noGrp="1"/>
          </p:cNvSpPr>
          <p:nvPr>
            <p:ph type="title"/>
          </p:nvPr>
        </p:nvSpPr>
        <p:spPr>
          <a:xfrm>
            <a:off x="1030697" y="830713"/>
            <a:ext cx="6179393" cy="1143778"/>
          </a:xfrm>
          <a:noFill/>
        </p:spPr>
        <p:txBody>
          <a:bodyPr rtlCol="0" anchor="ctr">
            <a:noAutofit/>
          </a:bodyPr>
          <a:lstStyle/>
          <a:p>
            <a:pPr rtl="0"/>
            <a:r>
              <a:rPr lang="ru" dirty="0"/>
              <a:t>Команда </a:t>
            </a:r>
            <a:r>
              <a:rPr lang="en-US" dirty="0" err="1"/>
              <a:t>fbbc</a:t>
            </a:r>
            <a:endParaRPr lang="ru" dirty="0"/>
          </a:p>
        </p:txBody>
      </p:sp>
      <p:sp>
        <p:nvSpPr>
          <p:cNvPr id="9" name="Заполнитель номера слайда 8">
            <a:extLst>
              <a:ext uri="{FF2B5EF4-FFF2-40B4-BE49-F238E27FC236}">
                <a16:creationId xmlns:a16="http://schemas.microsoft.com/office/drawing/2014/main" id="{743B4DAC-D7A8-48F9-EB21-45EC05E659F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2</a:t>
            </a:fld>
            <a:endParaRPr lang="en-US" dirty="0"/>
          </a:p>
        </p:txBody>
      </p:sp>
      <p:sp>
        <p:nvSpPr>
          <p:cNvPr id="10" name="Объект 2">
            <a:extLst>
              <a:ext uri="{FF2B5EF4-FFF2-40B4-BE49-F238E27FC236}">
                <a16:creationId xmlns:a16="http://schemas.microsoft.com/office/drawing/2014/main" id="{A6544A81-1486-C832-22B4-6A27E5457746}"/>
              </a:ext>
            </a:extLst>
          </p:cNvPr>
          <p:cNvSpPr>
            <a:spLocks noGrp="1"/>
          </p:cNvSpPr>
          <p:nvPr>
            <p:ph sz="half" idx="1"/>
          </p:nvPr>
        </p:nvSpPr>
        <p:spPr>
          <a:xfrm>
            <a:off x="517738" y="4145006"/>
            <a:ext cx="2386570" cy="1032015"/>
          </a:xfrm>
          <a:noFill/>
        </p:spPr>
        <p:txBody>
          <a:bodyPr vert="horz" lIns="91440" tIns="45720" rIns="91440" bIns="45720" rtlCol="0" anchor="t">
            <a:normAutofit/>
          </a:bodyPr>
          <a:lstStyle/>
          <a:p>
            <a:pPr algn="ctr" rtl="0"/>
            <a:r>
              <a:rPr lang="ru" sz="2200" b="1" dirty="0"/>
              <a:t>Кулаков </a:t>
            </a:r>
            <a:r>
              <a:rPr lang="en-US" sz="2200" b="1" dirty="0"/>
              <a:t>  </a:t>
            </a:r>
            <a:r>
              <a:rPr lang="ru" sz="2200" b="1" dirty="0"/>
              <a:t>Игор</a:t>
            </a:r>
            <a:r>
              <a:rPr lang="ru-RU" sz="2200" b="1" dirty="0"/>
              <a:t>ь</a:t>
            </a:r>
            <a:r>
              <a:rPr lang="ru" sz="2200" b="1" dirty="0"/>
              <a:t> Юрьевич</a:t>
            </a:r>
            <a:endParaRPr lang="ru" dirty="0"/>
          </a:p>
        </p:txBody>
      </p:sp>
      <p:sp>
        <p:nvSpPr>
          <p:cNvPr id="11" name="Объект 2">
            <a:extLst>
              <a:ext uri="{FF2B5EF4-FFF2-40B4-BE49-F238E27FC236}">
                <a16:creationId xmlns:a16="http://schemas.microsoft.com/office/drawing/2014/main" id="{F47A9AEE-4FA5-20DB-66BF-724684ABF502}"/>
              </a:ext>
            </a:extLst>
          </p:cNvPr>
          <p:cNvSpPr txBox="1">
            <a:spLocks/>
          </p:cNvSpPr>
          <p:nvPr/>
        </p:nvSpPr>
        <p:spPr>
          <a:xfrm>
            <a:off x="7593223" y="5408877"/>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200" b="1" dirty="0"/>
              <a:t>б</a:t>
            </a:r>
            <a:r>
              <a:rPr lang="ru" sz="2200" b="1" dirty="0"/>
              <a:t>раузман Всеволод маркович</a:t>
            </a:r>
            <a:endParaRPr lang="ru" dirty="0"/>
          </a:p>
        </p:txBody>
      </p:sp>
      <p:sp>
        <p:nvSpPr>
          <p:cNvPr id="12" name="Объект 2">
            <a:extLst>
              <a:ext uri="{FF2B5EF4-FFF2-40B4-BE49-F238E27FC236}">
                <a16:creationId xmlns:a16="http://schemas.microsoft.com/office/drawing/2014/main" id="{B9C94167-59AA-FC9A-B9F3-AEDDC1DB0F12}"/>
              </a:ext>
            </a:extLst>
          </p:cNvPr>
          <p:cNvSpPr txBox="1">
            <a:spLocks/>
          </p:cNvSpPr>
          <p:nvPr/>
        </p:nvSpPr>
        <p:spPr>
          <a:xfrm>
            <a:off x="3053478" y="5396072"/>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 sz="2200" b="1" dirty="0"/>
              <a:t>ельнова екатерина дмитриевна</a:t>
            </a:r>
            <a:endParaRPr lang="ru" dirty="0"/>
          </a:p>
        </p:txBody>
      </p:sp>
      <p:sp>
        <p:nvSpPr>
          <p:cNvPr id="13" name="Объект 2">
            <a:extLst>
              <a:ext uri="{FF2B5EF4-FFF2-40B4-BE49-F238E27FC236}">
                <a16:creationId xmlns:a16="http://schemas.microsoft.com/office/drawing/2014/main" id="{0BDD0883-06F8-C7A1-0B51-C6C72335B8B9}"/>
              </a:ext>
            </a:extLst>
          </p:cNvPr>
          <p:cNvSpPr txBox="1">
            <a:spLocks/>
          </p:cNvSpPr>
          <p:nvPr/>
        </p:nvSpPr>
        <p:spPr>
          <a:xfrm>
            <a:off x="5296235" y="3520520"/>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 sz="2200" b="1" dirty="0"/>
              <a:t>Иванов Денис Дмитриевич</a:t>
            </a:r>
            <a:endParaRPr lang="ru" dirty="0"/>
          </a:p>
        </p:txBody>
      </p:sp>
      <p:sp>
        <p:nvSpPr>
          <p:cNvPr id="14" name="Объект 2">
            <a:extLst>
              <a:ext uri="{FF2B5EF4-FFF2-40B4-BE49-F238E27FC236}">
                <a16:creationId xmlns:a16="http://schemas.microsoft.com/office/drawing/2014/main" id="{31F3DA5B-FA6A-A2CB-E3F3-9CA4E47CBDAE}"/>
              </a:ext>
            </a:extLst>
          </p:cNvPr>
          <p:cNvSpPr txBox="1">
            <a:spLocks/>
          </p:cNvSpPr>
          <p:nvPr/>
        </p:nvSpPr>
        <p:spPr>
          <a:xfrm>
            <a:off x="9295780" y="2738033"/>
            <a:ext cx="2064479" cy="1032015"/>
          </a:xfrm>
          <a:prstGeom prst="rect">
            <a:avLst/>
          </a:prstGeom>
          <a:noFill/>
        </p:spPr>
        <p:txBody>
          <a:bodyPr vert="horz" lIns="91440" tIns="45720" rIns="91440" bIns="45720" rtlCol="0" anchor="t"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ru-RU" sz="2200" b="1" dirty="0"/>
              <a:t>м</a:t>
            </a:r>
            <a:r>
              <a:rPr lang="ru" sz="2200" b="1" dirty="0"/>
              <a:t>очалов артем андреевич</a:t>
            </a:r>
            <a:endParaRPr lang="ru" dirty="0"/>
          </a:p>
        </p:txBody>
      </p:sp>
      <p:pic>
        <p:nvPicPr>
          <p:cNvPr id="18" name="Рисунок 17">
            <a:extLst>
              <a:ext uri="{FF2B5EF4-FFF2-40B4-BE49-F238E27FC236}">
                <a16:creationId xmlns:a16="http://schemas.microsoft.com/office/drawing/2014/main" id="{FF179535-83C6-C67D-9574-9F4F59192ED9}"/>
              </a:ext>
            </a:extLst>
          </p:cNvPr>
          <p:cNvPicPr>
            <a:picLocks noChangeAspect="1"/>
          </p:cNvPicPr>
          <p:nvPr/>
        </p:nvPicPr>
        <p:blipFill>
          <a:blip r:embed="rId2"/>
          <a:stretch>
            <a:fillRect/>
          </a:stretch>
        </p:blipFill>
        <p:spPr>
          <a:xfrm>
            <a:off x="5296235" y="1399154"/>
            <a:ext cx="1913855" cy="2029846"/>
          </a:xfrm>
          <a:prstGeom prst="ellipse">
            <a:avLst/>
          </a:prstGeom>
          <a:ln>
            <a:noFill/>
          </a:ln>
          <a:effectLst>
            <a:softEdge rad="112500"/>
          </a:effectLst>
        </p:spPr>
      </p:pic>
      <p:pic>
        <p:nvPicPr>
          <p:cNvPr id="22" name="Рисунок 21">
            <a:extLst>
              <a:ext uri="{FF2B5EF4-FFF2-40B4-BE49-F238E27FC236}">
                <a16:creationId xmlns:a16="http://schemas.microsoft.com/office/drawing/2014/main" id="{30A09A98-CBFB-284D-CF7C-E0E8129741CE}"/>
              </a:ext>
            </a:extLst>
          </p:cNvPr>
          <p:cNvPicPr>
            <a:picLocks noChangeAspect="1"/>
          </p:cNvPicPr>
          <p:nvPr/>
        </p:nvPicPr>
        <p:blipFill>
          <a:blip r:embed="rId3"/>
          <a:stretch>
            <a:fillRect/>
          </a:stretch>
        </p:blipFill>
        <p:spPr>
          <a:xfrm>
            <a:off x="3062273" y="3485585"/>
            <a:ext cx="1914069" cy="1896903"/>
          </a:xfrm>
          <a:prstGeom prst="ellipse">
            <a:avLst/>
          </a:prstGeom>
          <a:ln>
            <a:noFill/>
          </a:ln>
          <a:effectLst>
            <a:softEdge rad="112500"/>
          </a:effectLst>
        </p:spPr>
      </p:pic>
      <p:pic>
        <p:nvPicPr>
          <p:cNvPr id="24" name="Рисунок 23">
            <a:extLst>
              <a:ext uri="{FF2B5EF4-FFF2-40B4-BE49-F238E27FC236}">
                <a16:creationId xmlns:a16="http://schemas.microsoft.com/office/drawing/2014/main" id="{31B3D962-BE12-F19B-9260-AF2D06F0566C}"/>
              </a:ext>
            </a:extLst>
          </p:cNvPr>
          <p:cNvPicPr>
            <a:picLocks noChangeAspect="1"/>
          </p:cNvPicPr>
          <p:nvPr/>
        </p:nvPicPr>
        <p:blipFill>
          <a:blip r:embed="rId4"/>
          <a:stretch>
            <a:fillRect/>
          </a:stretch>
        </p:blipFill>
        <p:spPr>
          <a:xfrm>
            <a:off x="719645" y="2068745"/>
            <a:ext cx="1982756" cy="2048252"/>
          </a:xfrm>
          <a:prstGeom prst="ellipse">
            <a:avLst/>
          </a:prstGeom>
          <a:ln>
            <a:noFill/>
          </a:ln>
          <a:effectLst>
            <a:softEdge rad="112500"/>
          </a:effectLst>
        </p:spPr>
      </p:pic>
      <p:pic>
        <p:nvPicPr>
          <p:cNvPr id="26" name="Рисунок 25">
            <a:extLst>
              <a:ext uri="{FF2B5EF4-FFF2-40B4-BE49-F238E27FC236}">
                <a16:creationId xmlns:a16="http://schemas.microsoft.com/office/drawing/2014/main" id="{C22CEE2C-1BFA-D977-AFFD-86DFB0D99DF3}"/>
              </a:ext>
            </a:extLst>
          </p:cNvPr>
          <p:cNvPicPr>
            <a:picLocks noChangeAspect="1"/>
          </p:cNvPicPr>
          <p:nvPr/>
        </p:nvPicPr>
        <p:blipFill>
          <a:blip r:embed="rId5"/>
          <a:stretch>
            <a:fillRect/>
          </a:stretch>
        </p:blipFill>
        <p:spPr>
          <a:xfrm>
            <a:off x="7593223" y="3520520"/>
            <a:ext cx="1853184" cy="1896903"/>
          </a:xfrm>
          <a:prstGeom prst="ellipse">
            <a:avLst/>
          </a:prstGeom>
          <a:ln>
            <a:noFill/>
          </a:ln>
          <a:effectLst>
            <a:softEdge rad="112500"/>
          </a:effectLst>
        </p:spPr>
      </p:pic>
      <p:pic>
        <p:nvPicPr>
          <p:cNvPr id="4" name="Рисунок 3">
            <a:extLst>
              <a:ext uri="{FF2B5EF4-FFF2-40B4-BE49-F238E27FC236}">
                <a16:creationId xmlns:a16="http://schemas.microsoft.com/office/drawing/2014/main" id="{AA853FEA-72F2-7C70-F2F8-D2C9711E03CA}"/>
              </a:ext>
            </a:extLst>
          </p:cNvPr>
          <p:cNvPicPr>
            <a:picLocks noChangeAspect="1"/>
          </p:cNvPicPr>
          <p:nvPr/>
        </p:nvPicPr>
        <p:blipFill>
          <a:blip r:embed="rId6"/>
          <a:stretch>
            <a:fillRect/>
          </a:stretch>
        </p:blipFill>
        <p:spPr>
          <a:xfrm>
            <a:off x="9295780" y="830713"/>
            <a:ext cx="1913855" cy="1846266"/>
          </a:xfrm>
          <a:prstGeom prst="ellipse">
            <a:avLst/>
          </a:prstGeom>
          <a:ln>
            <a:noFill/>
          </a:ln>
          <a:effectLst>
            <a:softEdge rad="112500"/>
          </a:effectLst>
        </p:spPr>
      </p:pic>
    </p:spTree>
    <p:extLst>
      <p:ext uri="{BB962C8B-B14F-4D97-AF65-F5344CB8AC3E}">
        <p14:creationId xmlns:p14="http://schemas.microsoft.com/office/powerpoint/2010/main" val="2330169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60F69-E2FD-D1D0-1206-C80F9AB72F77}"/>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F10EA320-E386-EDBF-F318-6AA880842595}"/>
              </a:ext>
            </a:extLst>
          </p:cNvPr>
          <p:cNvSpPr>
            <a:spLocks noGrp="1"/>
          </p:cNvSpPr>
          <p:nvPr>
            <p:ph type="title"/>
          </p:nvPr>
        </p:nvSpPr>
        <p:spPr>
          <a:xfrm>
            <a:off x="957072" y="156615"/>
            <a:ext cx="10277856" cy="1655064"/>
          </a:xfrm>
          <a:noFill/>
        </p:spPr>
        <p:txBody>
          <a:bodyPr rtlCol="0">
            <a:noAutofit/>
          </a:bodyPr>
          <a:lstStyle/>
          <a:p>
            <a:pPr rtl="0"/>
            <a:r>
              <a:rPr lang="ru" dirty="0"/>
              <a:t>Идея</a:t>
            </a:r>
          </a:p>
        </p:txBody>
      </p:sp>
      <p:sp>
        <p:nvSpPr>
          <p:cNvPr id="3" name="Объект 2">
            <a:extLst>
              <a:ext uri="{FF2B5EF4-FFF2-40B4-BE49-F238E27FC236}">
                <a16:creationId xmlns:a16="http://schemas.microsoft.com/office/drawing/2014/main" id="{8F320F29-A997-CEFA-7BDD-E1354CC5D015}"/>
              </a:ext>
            </a:extLst>
          </p:cNvPr>
          <p:cNvSpPr>
            <a:spLocks noGrp="1"/>
          </p:cNvSpPr>
          <p:nvPr>
            <p:ph idx="1"/>
          </p:nvPr>
        </p:nvSpPr>
        <p:spPr>
          <a:xfrm>
            <a:off x="957072" y="2276856"/>
            <a:ext cx="10277856" cy="3890480"/>
          </a:xfr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p>
            <a:pPr algn="just" rtl="0"/>
            <a:r>
              <a:rPr lang="ru" sz="2400" dirty="0">
                <a:solidFill>
                  <a:schemeClr val="accent3">
                    <a:lumMod val="25000"/>
                  </a:schemeClr>
                </a:solidFill>
              </a:rPr>
              <a:t>Веб-сервис с применением последовательной нейросетевой системы, состоящей из нескольких нейронных сетей обрабатывающих снимки компьютерной томографии легких.</a:t>
            </a:r>
          </a:p>
          <a:p>
            <a:pPr marL="457200" indent="-457200" algn="just" rtl="0">
              <a:buAutoNum type="arabicPeriod"/>
            </a:pPr>
            <a:r>
              <a:rPr lang="ru" sz="2400" dirty="0">
                <a:solidFill>
                  <a:schemeClr val="accent3">
                    <a:lumMod val="25000"/>
                  </a:schemeClr>
                </a:solidFill>
              </a:rPr>
              <a:t>Нейросеть определяет патологию (на данный момент: Ковид-19, пневмония, рак и легкие без патологий).</a:t>
            </a:r>
          </a:p>
          <a:p>
            <a:pPr marL="457200" indent="-457200" algn="just" rtl="0">
              <a:buAutoNum type="arabicPeriod"/>
            </a:pPr>
            <a:r>
              <a:rPr lang="ru" sz="2400" dirty="0">
                <a:solidFill>
                  <a:schemeClr val="accent3">
                    <a:lumMod val="25000"/>
                  </a:schemeClr>
                </a:solidFill>
              </a:rPr>
              <a:t>В зависимости от патологии, происходит передача КТ снимка в следующую(подходящую по патологии) нейронную сеть для уточнения характеристик, например:</a:t>
            </a:r>
          </a:p>
          <a:p>
            <a:pPr marL="1143000" lvl="1" indent="-457200"/>
            <a:r>
              <a:rPr lang="ru" sz="2400" dirty="0">
                <a:solidFill>
                  <a:schemeClr val="accent3">
                    <a:lumMod val="25000"/>
                  </a:schemeClr>
                </a:solidFill>
              </a:rPr>
              <a:t>Степень рака</a:t>
            </a:r>
          </a:p>
          <a:p>
            <a:pPr marL="1143000" lvl="1" indent="-457200"/>
            <a:r>
              <a:rPr lang="ru" sz="2400" dirty="0">
                <a:solidFill>
                  <a:schemeClr val="accent3">
                    <a:lumMod val="25000"/>
                  </a:schemeClr>
                </a:solidFill>
              </a:rPr>
              <a:t>Координаты опухолей и их количество</a:t>
            </a:r>
          </a:p>
          <a:p>
            <a:pPr algn="just"/>
            <a:r>
              <a:rPr lang="ru" sz="2600" dirty="0">
                <a:solidFill>
                  <a:schemeClr val="accent3">
                    <a:lumMod val="25000"/>
                  </a:schemeClr>
                </a:solidFill>
              </a:rPr>
              <a:t>Данный подход позволяет каждому ИИ заниматься своим делом, а значит значительно повышает качество предсказаний</a:t>
            </a:r>
          </a:p>
          <a:p>
            <a:pPr marL="1143000" lvl="1" indent="-457200"/>
            <a:endParaRPr lang="ru" dirty="0"/>
          </a:p>
          <a:p>
            <a:pPr marL="1143000" lvl="1" indent="-457200"/>
            <a:endParaRPr lang="ru" dirty="0"/>
          </a:p>
        </p:txBody>
      </p:sp>
      <p:sp>
        <p:nvSpPr>
          <p:cNvPr id="8" name="Заполнитель номера слайда 7">
            <a:extLst>
              <a:ext uri="{FF2B5EF4-FFF2-40B4-BE49-F238E27FC236}">
                <a16:creationId xmlns:a16="http://schemas.microsoft.com/office/drawing/2014/main" id="{694143E6-1A4C-955B-C7B8-65C16BD48F51}"/>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3</a:t>
            </a:fld>
            <a:endParaRPr lang="en-US" dirty="0"/>
          </a:p>
        </p:txBody>
      </p:sp>
    </p:spTree>
    <p:extLst>
      <p:ext uri="{BB962C8B-B14F-4D97-AF65-F5344CB8AC3E}">
        <p14:creationId xmlns:p14="http://schemas.microsoft.com/office/powerpoint/2010/main" val="4195324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8A15DE-D135-0710-9984-A0A55E960CB0}"/>
              </a:ext>
            </a:extLst>
          </p:cNvPr>
          <p:cNvSpPr>
            <a:spLocks noGrp="1"/>
          </p:cNvSpPr>
          <p:nvPr>
            <p:ph type="title"/>
          </p:nvPr>
        </p:nvSpPr>
        <p:spPr>
          <a:xfrm>
            <a:off x="1069264" y="73963"/>
            <a:ext cx="10506456" cy="1655064"/>
          </a:xfrm>
          <a:noFill/>
        </p:spPr>
        <p:txBody>
          <a:bodyPr rtlCol="0">
            <a:noAutofit/>
          </a:bodyPr>
          <a:lstStyle/>
          <a:p>
            <a:pPr rtl="0"/>
            <a:r>
              <a:rPr lang="ru" dirty="0"/>
              <a:t>Этапы разработки</a:t>
            </a:r>
          </a:p>
        </p:txBody>
      </p:sp>
      <p:sp>
        <p:nvSpPr>
          <p:cNvPr id="3" name="Объект 2">
            <a:extLst>
              <a:ext uri="{FF2B5EF4-FFF2-40B4-BE49-F238E27FC236}">
                <a16:creationId xmlns:a16="http://schemas.microsoft.com/office/drawing/2014/main" id="{ECC8AA23-D8D0-93BE-5C5F-103A750B0D2F}"/>
              </a:ext>
            </a:extLst>
          </p:cNvPr>
          <p:cNvSpPr>
            <a:spLocks noGrp="1"/>
          </p:cNvSpPr>
          <p:nvPr>
            <p:ph sz="half" idx="1"/>
          </p:nvPr>
        </p:nvSpPr>
        <p:spPr>
          <a:xfrm>
            <a:off x="1242925" y="2304572"/>
            <a:ext cx="3494175" cy="3529491"/>
          </a:xfrm>
          <a:noFill/>
        </p:spPr>
        <p:txBody>
          <a:bodyPr vert="horz" lIns="91440" tIns="45720" rIns="91440" bIns="45720" rtlCol="0" anchor="t">
            <a:normAutofit lnSpcReduction="10000"/>
          </a:bodyPr>
          <a:lstStyle/>
          <a:p>
            <a:pPr rtl="0"/>
            <a:r>
              <a:rPr lang="ru" sz="2200" b="1" dirty="0"/>
              <a:t>Для достижения лучшего результата использовались:</a:t>
            </a:r>
          </a:p>
          <a:p>
            <a:r>
              <a:rPr lang="ru" dirty="0"/>
              <a:t>- </a:t>
            </a:r>
            <a:r>
              <a:rPr lang="en-US" dirty="0"/>
              <a:t>Residual </a:t>
            </a:r>
            <a:r>
              <a:rPr lang="ru-RU" dirty="0"/>
              <a:t>блоки с </a:t>
            </a:r>
            <a:r>
              <a:rPr lang="en-US" dirty="0"/>
              <a:t>SE-</a:t>
            </a:r>
            <a:r>
              <a:rPr lang="ru-RU" dirty="0"/>
              <a:t>вниманием</a:t>
            </a:r>
            <a:endParaRPr lang="ru" dirty="0"/>
          </a:p>
          <a:p>
            <a:r>
              <a:rPr lang="ru" dirty="0"/>
              <a:t>- </a:t>
            </a:r>
            <a:r>
              <a:rPr lang="en-US" dirty="0"/>
              <a:t>Cross-Slice Attention (CSA)</a:t>
            </a:r>
            <a:endParaRPr lang="ru" dirty="0"/>
          </a:p>
          <a:p>
            <a:r>
              <a:rPr lang="ru" dirty="0"/>
              <a:t>- </a:t>
            </a:r>
            <a:r>
              <a:rPr lang="en-US" dirty="0"/>
              <a:t>2.5D-</a:t>
            </a:r>
            <a:r>
              <a:rPr lang="ru-RU" dirty="0" err="1"/>
              <a:t>бекбон</a:t>
            </a:r>
            <a:r>
              <a:rPr lang="ru-RU" dirty="0"/>
              <a:t> на 3</a:t>
            </a:r>
            <a:r>
              <a:rPr lang="en-US" dirty="0"/>
              <a:t>D-</a:t>
            </a:r>
            <a:r>
              <a:rPr lang="ru-RU" dirty="0"/>
              <a:t>свёртках</a:t>
            </a:r>
            <a:endParaRPr lang="ru" dirty="0"/>
          </a:p>
          <a:p>
            <a:r>
              <a:rPr lang="ru" dirty="0"/>
              <a:t>- </a:t>
            </a:r>
            <a:r>
              <a:rPr lang="ru-RU" dirty="0"/>
              <a:t>Балансировка </a:t>
            </a:r>
            <a:r>
              <a:rPr lang="ru-RU" dirty="0" err="1"/>
              <a:t>даталоадера</a:t>
            </a:r>
            <a:endParaRPr lang="ru" dirty="0"/>
          </a:p>
          <a:p>
            <a:r>
              <a:rPr lang="ru" dirty="0"/>
              <a:t>- </a:t>
            </a:r>
            <a:r>
              <a:rPr lang="en-US" dirty="0"/>
              <a:t>GPU-</a:t>
            </a:r>
            <a:r>
              <a:rPr lang="ru-RU" dirty="0" err="1"/>
              <a:t>ресэмплинг</a:t>
            </a:r>
            <a:endParaRPr lang="ru" dirty="0"/>
          </a:p>
          <a:p>
            <a:pPr rtl="0"/>
            <a:endParaRPr lang="ru" dirty="0"/>
          </a:p>
        </p:txBody>
      </p:sp>
      <p:graphicFrame>
        <p:nvGraphicFramePr>
          <p:cNvPr id="14" name="Объект 13" descr="Временная шкала запуска продукта">
            <a:extLst>
              <a:ext uri="{FF2B5EF4-FFF2-40B4-BE49-F238E27FC236}">
                <a16:creationId xmlns:a16="http://schemas.microsoft.com/office/drawing/2014/main" id="{A7FD81E4-2CEB-1301-59FF-81509B86E571}"/>
              </a:ext>
            </a:extLst>
          </p:cNvPr>
          <p:cNvGraphicFramePr>
            <a:graphicFrameLocks noGrp="1"/>
          </p:cNvGraphicFramePr>
          <p:nvPr>
            <p:ph sz="half" idx="2"/>
            <p:extLst>
              <p:ext uri="{D42A27DB-BD31-4B8C-83A1-F6EECF244321}">
                <p14:modId xmlns:p14="http://schemas.microsoft.com/office/powerpoint/2010/main" val="257945555"/>
              </p:ext>
            </p:extLst>
          </p:nvPr>
        </p:nvGraphicFramePr>
        <p:xfrm>
          <a:off x="4737100" y="1920875"/>
          <a:ext cx="6619875" cy="3913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Заполнитель номера слайда 20">
            <a:extLst>
              <a:ext uri="{FF2B5EF4-FFF2-40B4-BE49-F238E27FC236}">
                <a16:creationId xmlns:a16="http://schemas.microsoft.com/office/drawing/2014/main" id="{E39E6080-E7F0-678F-65B9-B64B99BDF328}"/>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4</a:t>
            </a:fld>
            <a:endParaRPr lang="en-US" dirty="0"/>
          </a:p>
        </p:txBody>
      </p:sp>
    </p:spTree>
    <p:extLst>
      <p:ext uri="{BB962C8B-B14F-4D97-AF65-F5344CB8AC3E}">
        <p14:creationId xmlns:p14="http://schemas.microsoft.com/office/powerpoint/2010/main" val="2737241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4C27C8-165C-5513-DB4B-9D840097C545}"/>
              </a:ext>
            </a:extLst>
          </p:cNvPr>
          <p:cNvSpPr>
            <a:spLocks noGrp="1"/>
          </p:cNvSpPr>
          <p:nvPr>
            <p:ph type="title"/>
          </p:nvPr>
        </p:nvSpPr>
        <p:spPr>
          <a:xfrm>
            <a:off x="1078992" y="455115"/>
            <a:ext cx="10277856" cy="1655064"/>
          </a:xfrm>
          <a:noFill/>
        </p:spPr>
        <p:txBody>
          <a:bodyPr rtlCol="0">
            <a:noAutofit/>
          </a:bodyPr>
          <a:lstStyle/>
          <a:p>
            <a:pPr rtl="0"/>
            <a:r>
              <a:rPr lang="ru" dirty="0"/>
              <a:t>Фронтенд</a:t>
            </a:r>
          </a:p>
        </p:txBody>
      </p:sp>
      <p:sp>
        <p:nvSpPr>
          <p:cNvPr id="3" name="Объект 2">
            <a:extLst>
              <a:ext uri="{FF2B5EF4-FFF2-40B4-BE49-F238E27FC236}">
                <a16:creationId xmlns:a16="http://schemas.microsoft.com/office/drawing/2014/main" id="{FACE640F-7F5A-BDB7-205D-765FA80B6796}"/>
              </a:ext>
            </a:extLst>
          </p:cNvPr>
          <p:cNvSpPr>
            <a:spLocks noGrp="1"/>
          </p:cNvSpPr>
          <p:nvPr>
            <p:ph idx="1"/>
          </p:nvPr>
        </p:nvSpPr>
        <p:spPr>
          <a:xfrm>
            <a:off x="1078992" y="2422770"/>
            <a:ext cx="2821799" cy="2907987"/>
          </a:xfr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r>
              <a:rPr lang="ru-RU" dirty="0">
                <a:solidFill>
                  <a:schemeClr val="accent3">
                    <a:lumMod val="25000"/>
                  </a:schemeClr>
                </a:solidFill>
                <a:latin typeface="Cambria Math" panose="02040503050406030204" pitchFamily="18" charset="0"/>
                <a:ea typeface="Cambria Math" panose="02040503050406030204" pitchFamily="18" charset="0"/>
              </a:rPr>
              <a:t>1. Загрузить ZIP-архив с </a:t>
            </a:r>
            <a:r>
              <a:rPr lang="ru-RU" dirty="0" err="1">
                <a:solidFill>
                  <a:schemeClr val="accent3">
                    <a:lumMod val="25000"/>
                  </a:schemeClr>
                </a:solidFill>
                <a:latin typeface="Cambria Math" panose="02040503050406030204" pitchFamily="18" charset="0"/>
                <a:ea typeface="Cambria Math" panose="02040503050406030204" pitchFamily="18" charset="0"/>
              </a:rPr>
              <a:t>Dicom</a:t>
            </a:r>
            <a:r>
              <a:rPr lang="ru-RU" dirty="0">
                <a:solidFill>
                  <a:schemeClr val="accent3">
                    <a:lumMod val="25000"/>
                  </a:schemeClr>
                </a:solidFill>
                <a:latin typeface="Cambria Math" panose="02040503050406030204" pitchFamily="18" charset="0"/>
                <a:ea typeface="Cambria Math" panose="02040503050406030204" pitchFamily="18" charset="0"/>
              </a:rPr>
              <a:t> файлами в форму;</a:t>
            </a:r>
          </a:p>
          <a:p>
            <a:r>
              <a:rPr lang="ru-RU" dirty="0">
                <a:solidFill>
                  <a:schemeClr val="accent3">
                    <a:lumMod val="25000"/>
                  </a:schemeClr>
                </a:solidFill>
                <a:latin typeface="Cambria Math" panose="02040503050406030204" pitchFamily="18" charset="0"/>
                <a:ea typeface="Cambria Math" panose="02040503050406030204" pitchFamily="18" charset="0"/>
              </a:rPr>
              <a:t>2. Откроется окно с результатом;</a:t>
            </a:r>
          </a:p>
          <a:p>
            <a:r>
              <a:rPr lang="ru-RU" dirty="0">
                <a:solidFill>
                  <a:schemeClr val="accent3">
                    <a:lumMod val="25000"/>
                  </a:schemeClr>
                </a:solidFill>
                <a:latin typeface="Cambria Math" panose="02040503050406030204" pitchFamily="18" charset="0"/>
                <a:ea typeface="Cambria Math" panose="02040503050406030204" pitchFamily="18" charset="0"/>
              </a:rPr>
              <a:t>3. В боковом меню можно снова открыть серию </a:t>
            </a:r>
            <a:r>
              <a:rPr lang="ru-RU" dirty="0" err="1">
                <a:solidFill>
                  <a:schemeClr val="accent3">
                    <a:lumMod val="25000"/>
                  </a:schemeClr>
                </a:solidFill>
                <a:latin typeface="Cambria Math" panose="02040503050406030204" pitchFamily="18" charset="0"/>
                <a:ea typeface="Cambria Math" panose="02040503050406030204" pitchFamily="18" charset="0"/>
              </a:rPr>
              <a:t>dicom</a:t>
            </a:r>
            <a:r>
              <a:rPr lang="ru-RU" dirty="0">
                <a:solidFill>
                  <a:schemeClr val="accent3">
                    <a:lumMod val="25000"/>
                  </a:schemeClr>
                </a:solidFill>
                <a:latin typeface="Cambria Math" panose="02040503050406030204" pitchFamily="18" charset="0"/>
                <a:ea typeface="Cambria Math" panose="02040503050406030204" pitchFamily="18" charset="0"/>
              </a:rPr>
              <a:t>-файлов для просмотра.</a:t>
            </a:r>
            <a:endParaRPr lang="ru" dirty="0">
              <a:solidFill>
                <a:schemeClr val="accent3">
                  <a:lumMod val="25000"/>
                </a:schemeClr>
              </a:solidFill>
              <a:latin typeface="Cambria Math" panose="02040503050406030204" pitchFamily="18" charset="0"/>
              <a:ea typeface="Cambria Math" panose="02040503050406030204" pitchFamily="18" charset="0"/>
            </a:endParaRPr>
          </a:p>
        </p:txBody>
      </p:sp>
      <p:sp>
        <p:nvSpPr>
          <p:cNvPr id="8" name="Заполнитель номера слайда 7">
            <a:extLst>
              <a:ext uri="{FF2B5EF4-FFF2-40B4-BE49-F238E27FC236}">
                <a16:creationId xmlns:a16="http://schemas.microsoft.com/office/drawing/2014/main" id="{093736AF-0027-E734-82A8-010D7129D046}"/>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5</a:t>
            </a:fld>
            <a:endParaRPr lang="en-US" dirty="0"/>
          </a:p>
        </p:txBody>
      </p:sp>
      <p:pic>
        <p:nvPicPr>
          <p:cNvPr id="5" name="Рисунок 4" descr="Изображение выглядит как текст, снимок экрана, Прямоугольник">
            <a:extLst>
              <a:ext uri="{FF2B5EF4-FFF2-40B4-BE49-F238E27FC236}">
                <a16:creationId xmlns:a16="http://schemas.microsoft.com/office/drawing/2014/main" id="{224251D2-1451-EC0A-0BD7-C35B582C26C8}"/>
              </a:ext>
            </a:extLst>
          </p:cNvPr>
          <p:cNvPicPr>
            <a:picLocks noChangeAspect="1"/>
          </p:cNvPicPr>
          <p:nvPr/>
        </p:nvPicPr>
        <p:blipFill>
          <a:blip r:embed="rId2"/>
          <a:stretch>
            <a:fillRect/>
          </a:stretch>
        </p:blipFill>
        <p:spPr>
          <a:xfrm>
            <a:off x="4278579" y="1435121"/>
            <a:ext cx="7078269" cy="3987757"/>
          </a:xfrm>
          <a:prstGeom prst="rect">
            <a:avLst/>
          </a:prstGeom>
        </p:spPr>
      </p:pic>
    </p:spTree>
    <p:extLst>
      <p:ext uri="{BB962C8B-B14F-4D97-AF65-F5344CB8AC3E}">
        <p14:creationId xmlns:p14="http://schemas.microsoft.com/office/powerpoint/2010/main" val="729609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8BAC361-0D7A-DC05-86B5-6DD77D322F5B}"/>
              </a:ext>
            </a:extLst>
          </p:cNvPr>
          <p:cNvSpPr>
            <a:spLocks noGrp="1"/>
          </p:cNvSpPr>
          <p:nvPr>
            <p:ph type="title"/>
          </p:nvPr>
        </p:nvSpPr>
        <p:spPr>
          <a:xfrm>
            <a:off x="1078992" y="161479"/>
            <a:ext cx="10277856" cy="1655064"/>
          </a:xfrm>
          <a:noFill/>
        </p:spPr>
        <p:txBody>
          <a:bodyPr rtlCol="0">
            <a:noAutofit/>
          </a:bodyPr>
          <a:lstStyle/>
          <a:p>
            <a:pPr rtl="0"/>
            <a:r>
              <a:rPr lang="ru" dirty="0"/>
              <a:t>Серверная часть</a:t>
            </a:r>
          </a:p>
        </p:txBody>
      </p:sp>
      <p:sp>
        <p:nvSpPr>
          <p:cNvPr id="3" name="Объект 2">
            <a:extLst>
              <a:ext uri="{FF2B5EF4-FFF2-40B4-BE49-F238E27FC236}">
                <a16:creationId xmlns:a16="http://schemas.microsoft.com/office/drawing/2014/main" id="{1BE98EFF-197D-3136-70B9-7BBD30A48931}"/>
              </a:ext>
            </a:extLst>
          </p:cNvPr>
          <p:cNvSpPr>
            <a:spLocks noGrp="1"/>
          </p:cNvSpPr>
          <p:nvPr>
            <p:ph idx="1"/>
          </p:nvPr>
        </p:nvSpPr>
        <p:spPr>
          <a:xfrm>
            <a:off x="6096000" y="982494"/>
            <a:ext cx="5498398" cy="5714027"/>
          </a:xfrm>
          <a:noFill/>
        </p:spPr>
        <p:txBody>
          <a:bodyPr vert="horz" lIns="91440" tIns="45720" rIns="91440" bIns="45720" rtlCol="0" anchor="t">
            <a:noAutofit/>
          </a:bodyPr>
          <a:lstStyle/>
          <a:p>
            <a:r>
              <a:rPr lang="ru-RU" dirty="0"/>
              <a:t>Характеристики:</a:t>
            </a:r>
          </a:p>
          <a:p>
            <a:pPr marL="342900" indent="-342900">
              <a:buFont typeface="Arial" panose="020B0604020202020204" pitchFamily="34" charset="0"/>
              <a:buChar char="•"/>
            </a:pPr>
            <a:r>
              <a:rPr lang="ru-RU" dirty="0"/>
              <a:t>ОС: Linux (Ubuntu 20.04+/</a:t>
            </a:r>
            <a:r>
              <a:rPr lang="ru-RU" dirty="0" err="1"/>
              <a:t>Debian</a:t>
            </a:r>
            <a:r>
              <a:rPr lang="ru-RU" dirty="0"/>
              <a:t>) или Windows Server 2019+</a:t>
            </a:r>
          </a:p>
          <a:p>
            <a:pPr marL="342900" indent="-342900">
              <a:buFont typeface="Arial" panose="020B0604020202020204" pitchFamily="34" charset="0"/>
              <a:buChar char="•"/>
            </a:pPr>
            <a:r>
              <a:rPr lang="ru-RU" dirty="0"/>
              <a:t>Python: 3.13+</a:t>
            </a:r>
          </a:p>
          <a:p>
            <a:pPr marL="342900" indent="-342900">
              <a:buFont typeface="Arial" panose="020B0604020202020204" pitchFamily="34" charset="0"/>
              <a:buChar char="•"/>
            </a:pPr>
            <a:r>
              <a:rPr lang="ru-RU" dirty="0"/>
              <a:t>CPU: минимум 4 ядра, рекомендуется 8+ (для одновременной обработки и обслуживания запросов)</a:t>
            </a:r>
          </a:p>
          <a:p>
            <a:pPr marL="342900" indent="-342900">
              <a:buFont typeface="Arial" panose="020B0604020202020204" pitchFamily="34" charset="0"/>
              <a:buChar char="•"/>
            </a:pPr>
            <a:r>
              <a:rPr lang="ru-RU" dirty="0"/>
              <a:t>GPU (опционально, для ускорения ИИ):** NVIDIA RTX 3060 или выше (6+ GB VRAM)</a:t>
            </a:r>
          </a:p>
          <a:p>
            <a:pPr marL="342900" indent="-342900">
              <a:buFont typeface="Arial" panose="020B0604020202020204" pitchFamily="34" charset="0"/>
              <a:buChar char="•"/>
            </a:pPr>
            <a:r>
              <a:rPr lang="ru-RU" dirty="0"/>
              <a:t>RAM: минимум 8 GB, рекомендуется 16 GB</a:t>
            </a:r>
          </a:p>
          <a:p>
            <a:pPr marL="342900" indent="-342900">
              <a:buFont typeface="Arial" panose="020B0604020202020204" pitchFamily="34" charset="0"/>
              <a:buChar char="•"/>
            </a:pPr>
            <a:r>
              <a:rPr lang="ru-RU" dirty="0"/>
              <a:t>Диск: от 40 GB свободного места (хранение моделей, временные файлы и загружаемые архивы)</a:t>
            </a:r>
          </a:p>
          <a:p>
            <a:pPr marL="342900" indent="-342900">
              <a:buFont typeface="Arial" panose="020B0604020202020204" pitchFamily="34" charset="0"/>
              <a:buChar char="•"/>
            </a:pPr>
            <a:r>
              <a:rPr lang="ru-RU" dirty="0"/>
              <a:t>Сеть: стабильное подключение 10 Мбит/с+</a:t>
            </a:r>
          </a:p>
        </p:txBody>
      </p:sp>
      <p:sp>
        <p:nvSpPr>
          <p:cNvPr id="4" name="Объект 3">
            <a:extLst>
              <a:ext uri="{FF2B5EF4-FFF2-40B4-BE49-F238E27FC236}">
                <a16:creationId xmlns:a16="http://schemas.microsoft.com/office/drawing/2014/main" id="{D97126AE-AE4A-97A5-21F5-E5ACF7E0605F}"/>
              </a:ext>
            </a:extLst>
          </p:cNvPr>
          <p:cNvSpPr>
            <a:spLocks noGrp="1"/>
          </p:cNvSpPr>
          <p:nvPr>
            <p:ph idx="13"/>
          </p:nvPr>
        </p:nvSpPr>
        <p:spPr>
          <a:xfrm>
            <a:off x="1078992" y="2052536"/>
            <a:ext cx="3602736" cy="4067621"/>
          </a:xfrm>
          <a:noFill/>
        </p:spPr>
        <p:txBody>
          <a:bodyPr vert="horz" lIns="91440" tIns="45720" rIns="91440" bIns="45720" rtlCol="0" anchor="t">
            <a:normAutofit/>
          </a:bodyPr>
          <a:lstStyle/>
          <a:p>
            <a:r>
              <a:rPr lang="ru-RU" dirty="0"/>
              <a:t>Возможности:</a:t>
            </a:r>
          </a:p>
          <a:p>
            <a:pPr marL="342900" indent="-342900">
              <a:buFont typeface="Arial" panose="020B0604020202020204" pitchFamily="34" charset="0"/>
              <a:buChar char="•"/>
            </a:pPr>
            <a:r>
              <a:rPr lang="ru-RU" dirty="0"/>
              <a:t>Возможность просмотра КТ загруженных ранее во время сессии(меню слева)</a:t>
            </a:r>
          </a:p>
          <a:p>
            <a:pPr marL="342900" indent="-342900">
              <a:buFont typeface="Arial" panose="020B0604020202020204" pitchFamily="34" charset="0"/>
              <a:buChar char="•"/>
            </a:pPr>
            <a:r>
              <a:rPr lang="ru-RU" dirty="0"/>
              <a:t>Онлайн доступ к веб-сервису (не локальный доступ)</a:t>
            </a:r>
          </a:p>
          <a:p>
            <a:pPr marL="342900" indent="-342900">
              <a:buFont typeface="Arial" panose="020B0604020202020204" pitchFamily="34" charset="0"/>
              <a:buChar char="•"/>
            </a:pPr>
            <a:r>
              <a:rPr lang="ru-RU" dirty="0"/>
              <a:t>Корректная обработка ситуаций загрузки неправильных форматов данных</a:t>
            </a:r>
          </a:p>
        </p:txBody>
      </p:sp>
      <p:sp>
        <p:nvSpPr>
          <p:cNvPr id="13" name="Заполнитель номера слайда 12">
            <a:extLst>
              <a:ext uri="{FF2B5EF4-FFF2-40B4-BE49-F238E27FC236}">
                <a16:creationId xmlns:a16="http://schemas.microsoft.com/office/drawing/2014/main" id="{9F61F934-8535-E086-C153-D48E49B98B6A}"/>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6</a:t>
            </a:fld>
            <a:endParaRPr lang="en-US" dirty="0"/>
          </a:p>
        </p:txBody>
      </p:sp>
    </p:spTree>
    <p:extLst>
      <p:ext uri="{BB962C8B-B14F-4D97-AF65-F5344CB8AC3E}">
        <p14:creationId xmlns:p14="http://schemas.microsoft.com/office/powerpoint/2010/main" val="1210802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3C2181D-911C-1343-7267-E35AC86CCA0E}"/>
              </a:ext>
            </a:extLst>
          </p:cNvPr>
          <p:cNvSpPr>
            <a:spLocks noGrp="1"/>
          </p:cNvSpPr>
          <p:nvPr>
            <p:ph type="title"/>
          </p:nvPr>
        </p:nvSpPr>
        <p:spPr>
          <a:xfrm>
            <a:off x="1378998" y="737551"/>
            <a:ext cx="3531919" cy="3137948"/>
          </a:xfrm>
          <a:noFill/>
        </p:spPr>
        <p:txBody>
          <a:bodyPr rtlCol="0" anchor="ctr">
            <a:noAutofit/>
          </a:bodyPr>
          <a:lstStyle/>
          <a:p>
            <a:pPr algn="ctr" rtl="0"/>
            <a:r>
              <a:rPr lang="ru" dirty="0"/>
              <a:t>Принципы выбора</a:t>
            </a:r>
            <a:br>
              <a:rPr lang="ru" dirty="0"/>
            </a:br>
            <a:r>
              <a:rPr lang="ru" dirty="0"/>
              <a:t>данных</a:t>
            </a:r>
          </a:p>
        </p:txBody>
      </p:sp>
      <p:sp>
        <p:nvSpPr>
          <p:cNvPr id="3" name="Объект 2">
            <a:extLst>
              <a:ext uri="{FF2B5EF4-FFF2-40B4-BE49-F238E27FC236}">
                <a16:creationId xmlns:a16="http://schemas.microsoft.com/office/drawing/2014/main" id="{9BEA8735-F1DC-1DE6-0A38-429B2F660F8A}"/>
              </a:ext>
            </a:extLst>
          </p:cNvPr>
          <p:cNvSpPr>
            <a:spLocks noGrp="1"/>
          </p:cNvSpPr>
          <p:nvPr>
            <p:ph idx="1"/>
          </p:nvPr>
        </p:nvSpPr>
        <p:spPr>
          <a:xfrm>
            <a:off x="5483292" y="3696385"/>
            <a:ext cx="5351769" cy="2424133"/>
          </a:xfrm>
          <a:noFill/>
        </p:spPr>
        <p:txBody>
          <a:bodyPr rtlCol="0">
            <a:noAutofit/>
          </a:bodyPr>
          <a:lstStyle/>
          <a:p>
            <a:pPr marL="342900" indent="-342900" rtl="0">
              <a:buFont typeface="Arial" panose="020B0604020202020204" pitchFamily="34" charset="0"/>
              <a:buChar char="•"/>
            </a:pPr>
            <a:r>
              <a:rPr lang="ru-RU" dirty="0"/>
              <a:t>Формат </a:t>
            </a:r>
            <a:r>
              <a:rPr lang="en-US" dirty="0"/>
              <a:t>DICOM</a:t>
            </a:r>
            <a:endParaRPr lang="ru-RU" dirty="0"/>
          </a:p>
          <a:p>
            <a:pPr marL="342900" indent="-342900" rtl="0">
              <a:buFont typeface="Arial" panose="020B0604020202020204" pitchFamily="34" charset="0"/>
              <a:buChar char="•"/>
            </a:pPr>
            <a:r>
              <a:rPr lang="ru-RU" dirty="0"/>
              <a:t>Компьютерная томография(КТ) легких</a:t>
            </a:r>
          </a:p>
          <a:p>
            <a:pPr marL="342900" indent="-342900" rtl="0">
              <a:buFont typeface="Arial" panose="020B0604020202020204" pitchFamily="34" charset="0"/>
              <a:buChar char="•"/>
            </a:pPr>
            <a:r>
              <a:rPr lang="ru-RU" dirty="0"/>
              <a:t>Не менее 64 срезов для КТ снимка</a:t>
            </a:r>
          </a:p>
          <a:p>
            <a:pPr marL="342900" indent="-342900" rtl="0">
              <a:buFont typeface="Arial" panose="020B0604020202020204" pitchFamily="34" charset="0"/>
              <a:buChar char="•"/>
            </a:pPr>
            <a:r>
              <a:rPr lang="ru-RU" dirty="0"/>
              <a:t>Лицензия СС </a:t>
            </a:r>
            <a:r>
              <a:rPr lang="en-US" dirty="0"/>
              <a:t>BY </a:t>
            </a:r>
            <a:r>
              <a:rPr lang="ru-RU" dirty="0"/>
              <a:t>4.0</a:t>
            </a:r>
          </a:p>
        </p:txBody>
      </p:sp>
      <p:sp>
        <p:nvSpPr>
          <p:cNvPr id="9" name="Заполнитель номера слайда 8">
            <a:extLst>
              <a:ext uri="{FF2B5EF4-FFF2-40B4-BE49-F238E27FC236}">
                <a16:creationId xmlns:a16="http://schemas.microsoft.com/office/drawing/2014/main" id="{E6AA7FF5-11CA-8F71-5951-B1099396287A}"/>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7</a:t>
            </a:fld>
            <a:endParaRPr lang="en-US" dirty="0"/>
          </a:p>
        </p:txBody>
      </p:sp>
      <p:sp>
        <p:nvSpPr>
          <p:cNvPr id="4" name="Заголовок 1">
            <a:extLst>
              <a:ext uri="{FF2B5EF4-FFF2-40B4-BE49-F238E27FC236}">
                <a16:creationId xmlns:a16="http://schemas.microsoft.com/office/drawing/2014/main" id="{BF8E98A3-1EB1-8016-1415-60D956C4EA86}"/>
              </a:ext>
            </a:extLst>
          </p:cNvPr>
          <p:cNvSpPr txBox="1">
            <a:spLocks/>
          </p:cNvSpPr>
          <p:nvPr/>
        </p:nvSpPr>
        <p:spPr>
          <a:xfrm>
            <a:off x="1207988" y="3339477"/>
            <a:ext cx="3873938" cy="313794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ru" dirty="0"/>
              <a:t>Требования к данным для обучения</a:t>
            </a:r>
          </a:p>
        </p:txBody>
      </p:sp>
      <p:sp>
        <p:nvSpPr>
          <p:cNvPr id="5" name="Объект 2">
            <a:extLst>
              <a:ext uri="{FF2B5EF4-FFF2-40B4-BE49-F238E27FC236}">
                <a16:creationId xmlns:a16="http://schemas.microsoft.com/office/drawing/2014/main" id="{DC086E48-081D-4D6D-4E69-78239B2CA8CC}"/>
              </a:ext>
            </a:extLst>
          </p:cNvPr>
          <p:cNvSpPr txBox="1">
            <a:spLocks/>
          </p:cNvSpPr>
          <p:nvPr/>
        </p:nvSpPr>
        <p:spPr>
          <a:xfrm>
            <a:off x="5483292" y="829769"/>
            <a:ext cx="5264220" cy="2953512"/>
          </a:xfrm>
          <a:prstGeom prst="rect">
            <a:avLst/>
          </a:prstGeom>
          <a:noFill/>
        </p:spPr>
        <p:txBody>
          <a:bodyPr vert="horz" lIns="91440" tIns="45720" rIns="91440" bIns="4572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cap="all" baseline="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ru-RU" dirty="0"/>
              <a:t>Возможность коммерческого использования</a:t>
            </a:r>
          </a:p>
          <a:p>
            <a:pPr marL="342900" indent="-342900">
              <a:buFont typeface="Arial" panose="020B0604020202020204" pitchFamily="34" charset="0"/>
              <a:buChar char="•"/>
            </a:pPr>
            <a:r>
              <a:rPr lang="ru-RU" dirty="0"/>
              <a:t>Качественные международные данные</a:t>
            </a:r>
          </a:p>
          <a:p>
            <a:pPr marL="342900" indent="-342900">
              <a:buFont typeface="Arial" panose="020B0604020202020204" pitchFamily="34" charset="0"/>
              <a:buChar char="•"/>
            </a:pPr>
            <a:r>
              <a:rPr lang="ru-RU" dirty="0"/>
              <a:t>Разнообразие патологий</a:t>
            </a:r>
            <a:endParaRPr lang="ru" dirty="0"/>
          </a:p>
        </p:txBody>
      </p:sp>
    </p:spTree>
    <p:extLst>
      <p:ext uri="{BB962C8B-B14F-4D97-AF65-F5344CB8AC3E}">
        <p14:creationId xmlns:p14="http://schemas.microsoft.com/office/powerpoint/2010/main" val="3018507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544B1E6C-B4B0-73E3-CB69-E36FF71607E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0CD0FDBD-B08D-6AC7-6E21-987048C4DB7F}"/>
              </a:ext>
            </a:extLst>
          </p:cNvPr>
          <p:cNvSpPr>
            <a:spLocks noGrp="1"/>
          </p:cNvSpPr>
          <p:nvPr>
            <p:ph type="title"/>
          </p:nvPr>
        </p:nvSpPr>
        <p:spPr>
          <a:xfrm>
            <a:off x="890287" y="953311"/>
            <a:ext cx="8951776" cy="1075684"/>
          </a:xfrm>
          <a:noFill/>
        </p:spPr>
        <p:txBody>
          <a:bodyPr rtlCol="0" anchor="ctr">
            <a:noAutofit/>
          </a:bodyPr>
          <a:lstStyle/>
          <a:p>
            <a:pPr rtl="0"/>
            <a:r>
              <a:rPr lang="ru" dirty="0"/>
              <a:t>Использованные данные</a:t>
            </a:r>
          </a:p>
        </p:txBody>
      </p:sp>
      <p:sp>
        <p:nvSpPr>
          <p:cNvPr id="9" name="Заполнитель номера слайда 8">
            <a:extLst>
              <a:ext uri="{FF2B5EF4-FFF2-40B4-BE49-F238E27FC236}">
                <a16:creationId xmlns:a16="http://schemas.microsoft.com/office/drawing/2014/main" id="{6656DC85-1AFA-737E-022D-35F738DCA79D}"/>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8</a:t>
            </a:fld>
            <a:endParaRPr lang="en-US" dirty="0"/>
          </a:p>
        </p:txBody>
      </p:sp>
      <p:graphicFrame>
        <p:nvGraphicFramePr>
          <p:cNvPr id="8" name="Местозаполнитель таблицы 2">
            <a:extLst>
              <a:ext uri="{FF2B5EF4-FFF2-40B4-BE49-F238E27FC236}">
                <a16:creationId xmlns:a16="http://schemas.microsoft.com/office/drawing/2014/main" id="{231CAE73-ADA1-C0BC-6D44-AE5B47615C70}"/>
              </a:ext>
            </a:extLst>
          </p:cNvPr>
          <p:cNvGraphicFramePr>
            <a:graphicFrameLocks/>
          </p:cNvGraphicFramePr>
          <p:nvPr>
            <p:extLst>
              <p:ext uri="{D42A27DB-BD31-4B8C-83A1-F6EECF244321}">
                <p14:modId xmlns:p14="http://schemas.microsoft.com/office/powerpoint/2010/main" val="3737404482"/>
              </p:ext>
            </p:extLst>
          </p:nvPr>
        </p:nvGraphicFramePr>
        <p:xfrm>
          <a:off x="879645" y="2276760"/>
          <a:ext cx="10432709" cy="3627929"/>
        </p:xfrm>
        <a:graphic>
          <a:graphicData uri="http://schemas.openxmlformats.org/drawingml/2006/table">
            <a:tbl>
              <a:tblPr firstRow="1" bandRow="1">
                <a:tableStyleId>{0E3FDE45-AF77-4B5C-9715-49D594BDF05E}</a:tableStyleId>
              </a:tblPr>
              <a:tblGrid>
                <a:gridCol w="3633615">
                  <a:extLst>
                    <a:ext uri="{9D8B030D-6E8A-4147-A177-3AD203B41FA5}">
                      <a16:colId xmlns:a16="http://schemas.microsoft.com/office/drawing/2014/main" val="30750867"/>
                    </a:ext>
                  </a:extLst>
                </a:gridCol>
                <a:gridCol w="6799094">
                  <a:extLst>
                    <a:ext uri="{9D8B030D-6E8A-4147-A177-3AD203B41FA5}">
                      <a16:colId xmlns:a16="http://schemas.microsoft.com/office/drawing/2014/main" val="1038941322"/>
                    </a:ext>
                  </a:extLst>
                </a:gridCol>
              </a:tblGrid>
              <a:tr h="966833">
                <a:tc>
                  <a:txBody>
                    <a:bodyPr/>
                    <a:lstStyle/>
                    <a:p>
                      <a:pPr algn="ctr" rtl="0"/>
                      <a:r>
                        <a:rPr lang="ru" dirty="0">
                          <a:solidFill>
                            <a:schemeClr val="accent2">
                              <a:lumMod val="25000"/>
                            </a:schemeClr>
                          </a:solidFill>
                        </a:rPr>
                        <a:t>Название датасета</a:t>
                      </a:r>
                    </a:p>
                  </a:txBody>
                  <a:tcPr anchor="ctr"/>
                </a:tc>
                <a:tc>
                  <a:txBody>
                    <a:bodyPr/>
                    <a:lstStyle/>
                    <a:p>
                      <a:pPr algn="ctr" rtl="0"/>
                      <a:r>
                        <a:rPr lang="ru" dirty="0">
                          <a:solidFill>
                            <a:schemeClr val="accent2">
                              <a:lumMod val="25000"/>
                            </a:schemeClr>
                          </a:solidFill>
                        </a:rPr>
                        <a:t>Источник</a:t>
                      </a:r>
                    </a:p>
                  </a:txBody>
                  <a:tcPr anchor="ctr"/>
                </a:tc>
                <a:extLst>
                  <a:ext uri="{0D108BD9-81ED-4DB2-BD59-A6C34878D82A}">
                    <a16:rowId xmlns:a16="http://schemas.microsoft.com/office/drawing/2014/main" val="4251432886"/>
                  </a:ext>
                </a:extLst>
              </a:tr>
              <a:tr h="887032">
                <a:tc>
                  <a:txBody>
                    <a:bodyPr/>
                    <a:lstStyle/>
                    <a:p>
                      <a:pPr algn="ctr" rtl="0"/>
                      <a:r>
                        <a:rPr lang="en-US" dirty="0">
                          <a:solidFill>
                            <a:schemeClr val="accent2">
                              <a:lumMod val="25000"/>
                            </a:schemeClr>
                          </a:solidFill>
                        </a:rPr>
                        <a:t>COVID-CT-MD</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https://www.nature.com/articles/s41597-021-00900-3</a:t>
                      </a:r>
                      <a:endParaRPr lang="ru" dirty="0">
                        <a:solidFill>
                          <a:schemeClr val="accent2">
                            <a:lumMod val="25000"/>
                          </a:schemeClr>
                        </a:solidFill>
                      </a:endParaRPr>
                    </a:p>
                  </a:txBody>
                  <a:tcPr anchor="ctr"/>
                </a:tc>
                <a:extLst>
                  <a:ext uri="{0D108BD9-81ED-4DB2-BD59-A6C34878D82A}">
                    <a16:rowId xmlns:a16="http://schemas.microsoft.com/office/drawing/2014/main" val="360240625"/>
                  </a:ext>
                </a:extLst>
              </a:tr>
              <a:tr h="887032">
                <a:tc>
                  <a:txBody>
                    <a:bodyPr/>
                    <a:lstStyle/>
                    <a:p>
                      <a:pPr algn="ctr" rtl="0"/>
                      <a:r>
                        <a:rPr lang="en-US" dirty="0">
                          <a:solidFill>
                            <a:schemeClr val="accent2">
                              <a:lumMod val="25000"/>
                            </a:schemeClr>
                          </a:solidFill>
                        </a:rPr>
                        <a:t>NSCLC-Radiomics</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https://www.cancerimagingarchive.net/collection/nsclc-radiomics/</a:t>
                      </a:r>
                      <a:endParaRPr lang="ru" dirty="0">
                        <a:solidFill>
                          <a:schemeClr val="accent2">
                            <a:lumMod val="25000"/>
                          </a:schemeClr>
                        </a:solidFill>
                      </a:endParaRPr>
                    </a:p>
                  </a:txBody>
                  <a:tcPr anchor="ctr"/>
                </a:tc>
                <a:extLst>
                  <a:ext uri="{0D108BD9-81ED-4DB2-BD59-A6C34878D82A}">
                    <a16:rowId xmlns:a16="http://schemas.microsoft.com/office/drawing/2014/main" val="2762393470"/>
                  </a:ext>
                </a:extLst>
              </a:tr>
              <a:tr h="887032">
                <a:tc>
                  <a:txBody>
                    <a:bodyPr/>
                    <a:lstStyle/>
                    <a:p>
                      <a:pPr algn="ctr" rtl="0"/>
                      <a:r>
                        <a:rPr lang="en-US" dirty="0">
                          <a:solidFill>
                            <a:schemeClr val="accent2">
                              <a:lumMod val="25000"/>
                            </a:schemeClr>
                          </a:solidFill>
                        </a:rPr>
                        <a:t>MIDRC-RICORD-1A</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https://www.cancerimagingarchive.net/collection/midrc-ricord-1a/</a:t>
                      </a:r>
                      <a:endParaRPr lang="ru" dirty="0">
                        <a:solidFill>
                          <a:schemeClr val="accent2">
                            <a:lumMod val="25000"/>
                          </a:schemeClr>
                        </a:solidFill>
                      </a:endParaRPr>
                    </a:p>
                  </a:txBody>
                  <a:tcPr anchor="ctr"/>
                </a:tc>
                <a:extLst>
                  <a:ext uri="{0D108BD9-81ED-4DB2-BD59-A6C34878D82A}">
                    <a16:rowId xmlns:a16="http://schemas.microsoft.com/office/drawing/2014/main" val="1311364400"/>
                  </a:ext>
                </a:extLst>
              </a:tr>
            </a:tbl>
          </a:graphicData>
        </a:graphic>
      </p:graphicFrame>
    </p:spTree>
    <p:extLst>
      <p:ext uri="{BB962C8B-B14F-4D97-AF65-F5344CB8AC3E}">
        <p14:creationId xmlns:p14="http://schemas.microsoft.com/office/powerpoint/2010/main" val="1746350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7545968-70F7-0180-6448-3547E442EF4A}"/>
              </a:ext>
            </a:extLst>
          </p:cNvPr>
          <p:cNvSpPr>
            <a:spLocks noGrp="1"/>
          </p:cNvSpPr>
          <p:nvPr>
            <p:ph type="title"/>
          </p:nvPr>
        </p:nvSpPr>
        <p:spPr>
          <a:xfrm>
            <a:off x="1078992" y="365760"/>
            <a:ext cx="10277856" cy="1655064"/>
          </a:xfrm>
          <a:noFill/>
        </p:spPr>
        <p:txBody>
          <a:bodyPr rtlCol="0">
            <a:noAutofit/>
          </a:bodyPr>
          <a:lstStyle/>
          <a:p>
            <a:pPr rtl="0"/>
            <a:r>
              <a:rPr lang="ru" dirty="0"/>
              <a:t>Данные для обучения и валидации</a:t>
            </a:r>
          </a:p>
        </p:txBody>
      </p:sp>
      <p:sp>
        <p:nvSpPr>
          <p:cNvPr id="8" name="Местозаполнитель содержимого 7">
            <a:extLst>
              <a:ext uri="{FF2B5EF4-FFF2-40B4-BE49-F238E27FC236}">
                <a16:creationId xmlns:a16="http://schemas.microsoft.com/office/drawing/2014/main" id="{215CE58D-2739-522B-7C3A-6A7C985360C0}"/>
              </a:ext>
            </a:extLst>
          </p:cNvPr>
          <p:cNvSpPr>
            <a:spLocks noGrp="1"/>
          </p:cNvSpPr>
          <p:nvPr>
            <p:ph idx="1"/>
          </p:nvPr>
        </p:nvSpPr>
        <p:spPr>
          <a:xfrm>
            <a:off x="846305" y="2765380"/>
            <a:ext cx="4445541" cy="3090672"/>
          </a:xfrm>
          <a:noFill/>
        </p:spPr>
        <p:txBody>
          <a:bodyPr vert="horz" lIns="91440" tIns="45720" rIns="91440" bIns="45720" rtlCol="0" anchor="t">
            <a:normAutofit/>
          </a:bodyPr>
          <a:lstStyle/>
          <a:p>
            <a:pPr rtl="0"/>
            <a:r>
              <a:rPr lang="ru" sz="2400" dirty="0">
                <a:latin typeface="Cambria Math" panose="02040503050406030204" pitchFamily="18" charset="0"/>
                <a:ea typeface="Cambria Math" panose="02040503050406030204" pitchFamily="18" charset="0"/>
              </a:rPr>
              <a:t>Для балансировки классов использовались:</a:t>
            </a:r>
          </a:p>
          <a:p>
            <a:r>
              <a:rPr lang="ru" dirty="0">
                <a:latin typeface="Cambria Math" panose="02040503050406030204" pitchFamily="18" charset="0"/>
                <a:ea typeface="Cambria Math" panose="02040503050406030204" pitchFamily="18" charset="0"/>
              </a:rPr>
              <a:t>- </a:t>
            </a:r>
            <a:r>
              <a:rPr lang="ru-RU" dirty="0">
                <a:latin typeface="Cambria Math" panose="02040503050406030204" pitchFamily="18" charset="0"/>
                <a:ea typeface="Cambria Math" panose="02040503050406030204" pitchFamily="18" charset="0"/>
              </a:rPr>
              <a:t>Взвешенный </a:t>
            </a:r>
            <a:r>
              <a:rPr lang="ru-RU" dirty="0" err="1">
                <a:latin typeface="Cambria Math" panose="02040503050406030204" pitchFamily="18" charset="0"/>
                <a:ea typeface="Cambria Math" panose="02040503050406030204" pitchFamily="18" charset="0"/>
              </a:rPr>
              <a:t>самплинг</a:t>
            </a:r>
            <a:r>
              <a:rPr lang="ru-RU" dirty="0">
                <a:latin typeface="Cambria Math" panose="02040503050406030204" pitchFamily="18" charset="0"/>
                <a:ea typeface="Cambria Math" panose="02040503050406030204" pitchFamily="18" charset="0"/>
              </a:rPr>
              <a:t> в обучающем </a:t>
            </a:r>
            <a:r>
              <a:rPr lang="ru-RU" dirty="0" err="1">
                <a:latin typeface="Cambria Math" panose="02040503050406030204" pitchFamily="18" charset="0"/>
                <a:ea typeface="Cambria Math" panose="02040503050406030204" pitchFamily="18" charset="0"/>
              </a:rPr>
              <a:t>даталоадере</a:t>
            </a:r>
            <a:endParaRPr lang="ru" dirty="0">
              <a:latin typeface="Cambria Math" panose="02040503050406030204" pitchFamily="18" charset="0"/>
              <a:ea typeface="Cambria Math" panose="02040503050406030204" pitchFamily="18" charset="0"/>
            </a:endParaRPr>
          </a:p>
          <a:p>
            <a:r>
              <a:rPr lang="ru" dirty="0">
                <a:latin typeface="Cambria Math" panose="02040503050406030204" pitchFamily="18" charset="0"/>
                <a:ea typeface="Cambria Math" panose="02040503050406030204" pitchFamily="18" charset="0"/>
              </a:rPr>
              <a:t>- </a:t>
            </a:r>
            <a:r>
              <a:rPr lang="ru-RU" dirty="0">
                <a:latin typeface="Cambria Math" panose="02040503050406030204" pitchFamily="18" charset="0"/>
                <a:ea typeface="Cambria Math" panose="02040503050406030204" pitchFamily="18" charset="0"/>
              </a:rPr>
              <a:t>Класс-взвешенная кросс-энтропия</a:t>
            </a:r>
            <a:endParaRPr lang="ru" dirty="0">
              <a:latin typeface="Cambria Math" panose="02040503050406030204" pitchFamily="18" charset="0"/>
              <a:ea typeface="Cambria Math" panose="02040503050406030204" pitchFamily="18" charset="0"/>
            </a:endParaRPr>
          </a:p>
          <a:p>
            <a:r>
              <a:rPr lang="ru-RU" dirty="0">
                <a:latin typeface="Cambria Math" panose="02040503050406030204" pitchFamily="18" charset="0"/>
                <a:ea typeface="Cambria Math" panose="02040503050406030204" pitchFamily="18" charset="0"/>
              </a:rPr>
              <a:t>- </a:t>
            </a:r>
            <a:r>
              <a:rPr lang="en-US" dirty="0">
                <a:latin typeface="Cambria Math" panose="02040503050406030204" pitchFamily="18" charset="0"/>
                <a:ea typeface="Cambria Math" panose="02040503050406030204" pitchFamily="18" charset="0"/>
              </a:rPr>
              <a:t>Unified</a:t>
            </a:r>
            <a:r>
              <a:rPr lang="ru-RU" dirty="0">
                <a:latin typeface="Cambria Math" panose="02040503050406030204" pitchFamily="18" charset="0"/>
                <a:ea typeface="Cambria Math" panose="02040503050406030204" pitchFamily="18" charset="0"/>
              </a:rPr>
              <a:t> </a:t>
            </a:r>
            <a:r>
              <a:rPr lang="en-US" dirty="0">
                <a:latin typeface="Cambria Math" panose="02040503050406030204" pitchFamily="18" charset="0"/>
                <a:ea typeface="Cambria Math" panose="02040503050406030204" pitchFamily="18" charset="0"/>
              </a:rPr>
              <a:t>Focal Loss (</a:t>
            </a:r>
            <a:r>
              <a:rPr lang="ru-RU" dirty="0">
                <a:latin typeface="Cambria Math" panose="02040503050406030204" pitchFamily="18" charset="0"/>
                <a:ea typeface="Cambria Math" panose="02040503050406030204" pitchFamily="18" charset="0"/>
              </a:rPr>
              <a:t>после </a:t>
            </a:r>
            <a:r>
              <a:rPr lang="en-US" dirty="0">
                <a:latin typeface="Cambria Math" panose="02040503050406030204" pitchFamily="18" charset="0"/>
                <a:ea typeface="Cambria Math" panose="02040503050406030204" pitchFamily="18" charset="0"/>
              </a:rPr>
              <a:t>10 </a:t>
            </a:r>
            <a:r>
              <a:rPr lang="ru-RU" dirty="0">
                <a:latin typeface="Cambria Math" panose="02040503050406030204" pitchFamily="18" charset="0"/>
                <a:ea typeface="Cambria Math" panose="02040503050406030204" pitchFamily="18" charset="0"/>
              </a:rPr>
              <a:t>эпох)</a:t>
            </a:r>
          </a:p>
          <a:p>
            <a:endParaRPr lang="en-US" dirty="0">
              <a:latin typeface="Cambria Math" panose="02040503050406030204" pitchFamily="18" charset="0"/>
              <a:ea typeface="Cambria Math" panose="02040503050406030204" pitchFamily="18" charset="0"/>
            </a:endParaRPr>
          </a:p>
        </p:txBody>
      </p:sp>
      <p:graphicFrame>
        <p:nvGraphicFramePr>
          <p:cNvPr id="3" name="Местозаполнитель таблицы 2">
            <a:extLst>
              <a:ext uri="{FF2B5EF4-FFF2-40B4-BE49-F238E27FC236}">
                <a16:creationId xmlns:a16="http://schemas.microsoft.com/office/drawing/2014/main" id="{1469BF76-5E71-DF2A-4804-7A26E9D95C80}"/>
              </a:ext>
            </a:extLst>
          </p:cNvPr>
          <p:cNvGraphicFramePr>
            <a:graphicFrameLocks noGrp="1"/>
          </p:cNvGraphicFramePr>
          <p:nvPr>
            <p:ph idx="13"/>
            <p:extLst>
              <p:ext uri="{D42A27DB-BD31-4B8C-83A1-F6EECF244321}">
                <p14:modId xmlns:p14="http://schemas.microsoft.com/office/powerpoint/2010/main" val="1200522919"/>
              </p:ext>
            </p:extLst>
          </p:nvPr>
        </p:nvGraphicFramePr>
        <p:xfrm>
          <a:off x="5775228" y="2459737"/>
          <a:ext cx="5406522" cy="3396315"/>
        </p:xfrm>
        <a:graphic>
          <a:graphicData uri="http://schemas.openxmlformats.org/drawingml/2006/table">
            <a:tbl>
              <a:tblPr firstRow="1" bandRow="1">
                <a:tableStyleId>{0E3FDE45-AF77-4B5C-9715-49D594BDF05E}</a:tableStyleId>
              </a:tblPr>
              <a:tblGrid>
                <a:gridCol w="1581005">
                  <a:extLst>
                    <a:ext uri="{9D8B030D-6E8A-4147-A177-3AD203B41FA5}">
                      <a16:colId xmlns:a16="http://schemas.microsoft.com/office/drawing/2014/main" val="30750867"/>
                    </a:ext>
                  </a:extLst>
                </a:gridCol>
                <a:gridCol w="1731332">
                  <a:extLst>
                    <a:ext uri="{9D8B030D-6E8A-4147-A177-3AD203B41FA5}">
                      <a16:colId xmlns:a16="http://schemas.microsoft.com/office/drawing/2014/main" val="1038941322"/>
                    </a:ext>
                  </a:extLst>
                </a:gridCol>
                <a:gridCol w="2094185">
                  <a:extLst>
                    <a:ext uri="{9D8B030D-6E8A-4147-A177-3AD203B41FA5}">
                      <a16:colId xmlns:a16="http://schemas.microsoft.com/office/drawing/2014/main" val="529645500"/>
                    </a:ext>
                  </a:extLst>
                </a:gridCol>
              </a:tblGrid>
              <a:tr h="727287">
                <a:tc>
                  <a:txBody>
                    <a:bodyPr/>
                    <a:lstStyle/>
                    <a:p>
                      <a:pPr algn="ctr" rtl="0"/>
                      <a:r>
                        <a:rPr lang="ru" dirty="0">
                          <a:solidFill>
                            <a:schemeClr val="accent2">
                              <a:lumMod val="25000"/>
                            </a:schemeClr>
                          </a:solidFill>
                        </a:rPr>
                        <a:t>Классы патологий</a:t>
                      </a:r>
                    </a:p>
                  </a:txBody>
                  <a:tcPr anchor="ctr"/>
                </a:tc>
                <a:tc>
                  <a:txBody>
                    <a:bodyPr/>
                    <a:lstStyle/>
                    <a:p>
                      <a:pPr algn="ctr" rtl="0"/>
                      <a:r>
                        <a:rPr lang="ru" dirty="0">
                          <a:solidFill>
                            <a:schemeClr val="accent2">
                              <a:lumMod val="25000"/>
                            </a:schemeClr>
                          </a:solidFill>
                        </a:rPr>
                        <a:t>Количество снимков (шт)</a:t>
                      </a:r>
                    </a:p>
                  </a:txBody>
                  <a:tcPr anchor="ctr"/>
                </a:tc>
                <a:tc>
                  <a:txBody>
                    <a:bodyPr/>
                    <a:lstStyle/>
                    <a:p>
                      <a:pPr algn="ctr" rtl="0"/>
                      <a:r>
                        <a:rPr lang="ru" dirty="0">
                          <a:solidFill>
                            <a:schemeClr val="accent2">
                              <a:lumMod val="25000"/>
                            </a:schemeClr>
                          </a:solidFill>
                        </a:rPr>
                        <a:t>Процентное соотношение (%)</a:t>
                      </a:r>
                    </a:p>
                  </a:txBody>
                  <a:tcPr anchor="ctr"/>
                </a:tc>
                <a:extLst>
                  <a:ext uri="{0D108BD9-81ED-4DB2-BD59-A6C34878D82A}">
                    <a16:rowId xmlns:a16="http://schemas.microsoft.com/office/drawing/2014/main" val="4251432886"/>
                  </a:ext>
                </a:extLst>
              </a:tr>
              <a:tr h="667257">
                <a:tc>
                  <a:txBody>
                    <a:bodyPr/>
                    <a:lstStyle/>
                    <a:p>
                      <a:pPr algn="ctr" rtl="0"/>
                      <a:r>
                        <a:rPr lang="en-US" dirty="0">
                          <a:solidFill>
                            <a:schemeClr val="accent2">
                              <a:lumMod val="25000"/>
                            </a:schemeClr>
                          </a:solidFill>
                        </a:rPr>
                        <a:t>Normal</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76</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15,5</a:t>
                      </a:r>
                      <a:endParaRPr lang="ru" dirty="0">
                        <a:solidFill>
                          <a:schemeClr val="accent2">
                            <a:lumMod val="25000"/>
                          </a:schemeClr>
                        </a:solidFill>
                      </a:endParaRPr>
                    </a:p>
                  </a:txBody>
                  <a:tcPr anchor="ctr"/>
                </a:tc>
                <a:extLst>
                  <a:ext uri="{0D108BD9-81ED-4DB2-BD59-A6C34878D82A}">
                    <a16:rowId xmlns:a16="http://schemas.microsoft.com/office/drawing/2014/main" val="360240625"/>
                  </a:ext>
                </a:extLst>
              </a:tr>
              <a:tr h="667257">
                <a:tc>
                  <a:txBody>
                    <a:bodyPr/>
                    <a:lstStyle/>
                    <a:p>
                      <a:pPr algn="ctr" rtl="0"/>
                      <a:r>
                        <a:rPr lang="en-US" dirty="0">
                          <a:solidFill>
                            <a:schemeClr val="accent2">
                              <a:lumMod val="25000"/>
                            </a:schemeClr>
                          </a:solidFill>
                        </a:rPr>
                        <a:t>Cap</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60</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12,2</a:t>
                      </a:r>
                      <a:endParaRPr lang="ru" dirty="0">
                        <a:solidFill>
                          <a:schemeClr val="accent2">
                            <a:lumMod val="25000"/>
                          </a:schemeClr>
                        </a:solidFill>
                      </a:endParaRPr>
                    </a:p>
                  </a:txBody>
                  <a:tcPr anchor="ctr"/>
                </a:tc>
                <a:extLst>
                  <a:ext uri="{0D108BD9-81ED-4DB2-BD59-A6C34878D82A}">
                    <a16:rowId xmlns:a16="http://schemas.microsoft.com/office/drawing/2014/main" val="2762393470"/>
                  </a:ext>
                </a:extLst>
              </a:tr>
              <a:tr h="667257">
                <a:tc>
                  <a:txBody>
                    <a:bodyPr/>
                    <a:lstStyle/>
                    <a:p>
                      <a:pPr algn="ctr" rtl="0"/>
                      <a:r>
                        <a:rPr lang="en-US" dirty="0">
                          <a:solidFill>
                            <a:schemeClr val="accent2">
                              <a:lumMod val="25000"/>
                            </a:schemeClr>
                          </a:solidFill>
                        </a:rPr>
                        <a:t>Covid-19</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169</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34,5</a:t>
                      </a:r>
                      <a:endParaRPr lang="ru" dirty="0">
                        <a:solidFill>
                          <a:schemeClr val="accent2">
                            <a:lumMod val="25000"/>
                          </a:schemeClr>
                        </a:solidFill>
                      </a:endParaRPr>
                    </a:p>
                  </a:txBody>
                  <a:tcPr anchor="ctr"/>
                </a:tc>
                <a:extLst>
                  <a:ext uri="{0D108BD9-81ED-4DB2-BD59-A6C34878D82A}">
                    <a16:rowId xmlns:a16="http://schemas.microsoft.com/office/drawing/2014/main" val="1311364400"/>
                  </a:ext>
                </a:extLst>
              </a:tr>
              <a:tr h="667257">
                <a:tc>
                  <a:txBody>
                    <a:bodyPr/>
                    <a:lstStyle/>
                    <a:p>
                      <a:pPr algn="ctr" rtl="0"/>
                      <a:r>
                        <a:rPr lang="en-US" dirty="0">
                          <a:solidFill>
                            <a:schemeClr val="accent2">
                              <a:lumMod val="25000"/>
                            </a:schemeClr>
                          </a:solidFill>
                        </a:rPr>
                        <a:t>Cancer</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184</a:t>
                      </a:r>
                      <a:endParaRPr lang="ru" dirty="0">
                        <a:solidFill>
                          <a:schemeClr val="accent2">
                            <a:lumMod val="25000"/>
                          </a:schemeClr>
                        </a:solidFill>
                      </a:endParaRPr>
                    </a:p>
                  </a:txBody>
                  <a:tcPr anchor="ctr"/>
                </a:tc>
                <a:tc>
                  <a:txBody>
                    <a:bodyPr/>
                    <a:lstStyle/>
                    <a:p>
                      <a:pPr algn="ctr" rtl="0"/>
                      <a:r>
                        <a:rPr lang="en-US" dirty="0">
                          <a:solidFill>
                            <a:schemeClr val="accent2">
                              <a:lumMod val="25000"/>
                            </a:schemeClr>
                          </a:solidFill>
                        </a:rPr>
                        <a:t>37,6</a:t>
                      </a:r>
                      <a:endParaRPr lang="ru" dirty="0">
                        <a:solidFill>
                          <a:schemeClr val="accent2">
                            <a:lumMod val="25000"/>
                          </a:schemeClr>
                        </a:solidFill>
                      </a:endParaRPr>
                    </a:p>
                  </a:txBody>
                  <a:tcPr anchor="ctr"/>
                </a:tc>
                <a:extLst>
                  <a:ext uri="{0D108BD9-81ED-4DB2-BD59-A6C34878D82A}">
                    <a16:rowId xmlns:a16="http://schemas.microsoft.com/office/drawing/2014/main" val="2526263980"/>
                  </a:ext>
                </a:extLst>
              </a:tr>
            </a:tbl>
          </a:graphicData>
        </a:graphic>
      </p:graphicFrame>
      <p:sp>
        <p:nvSpPr>
          <p:cNvPr id="9" name="Заполнитель номера слайда 8">
            <a:extLst>
              <a:ext uri="{FF2B5EF4-FFF2-40B4-BE49-F238E27FC236}">
                <a16:creationId xmlns:a16="http://schemas.microsoft.com/office/drawing/2014/main" id="{DAF3F922-669F-7D93-0C1C-D5B16E3975BF}"/>
              </a:ext>
            </a:extLst>
          </p:cNvPr>
          <p:cNvSpPr>
            <a:spLocks noGrp="1"/>
          </p:cNvSpPr>
          <p:nvPr>
            <p:ph type="sldNum" sz="quarter" idx="12"/>
          </p:nvPr>
        </p:nvSpPr>
        <p:spPr>
          <a:xfrm>
            <a:off x="9375912" y="6563001"/>
            <a:ext cx="2743200" cy="228600"/>
          </a:xfrm>
        </p:spPr>
        <p:txBody>
          <a:bodyPr rtlCol="0"/>
          <a:lstStyle/>
          <a:p>
            <a:pPr rtl="0"/>
            <a:fld id="{CBD12358-51D2-46B3-9BDE-DF29528B9454}" type="slidenum">
              <a:rPr lang="en-US" smtClean="0"/>
              <a:pPr rtl="0"/>
              <a:t>9</a:t>
            </a:fld>
            <a:endParaRPr lang="en-US" dirty="0"/>
          </a:p>
        </p:txBody>
      </p:sp>
    </p:spTree>
    <p:extLst>
      <p:ext uri="{BB962C8B-B14F-4D97-AF65-F5344CB8AC3E}">
        <p14:creationId xmlns:p14="http://schemas.microsoft.com/office/powerpoint/2010/main" val="4259977132"/>
      </p:ext>
    </p:extLst>
  </p:cSld>
  <p:clrMapOvr>
    <a:masterClrMapping/>
  </p:clrMapOvr>
</p:sld>
</file>

<file path=ppt/theme/theme1.xml><?xml version="1.0" encoding="utf-8"?>
<a:theme xmlns:a="http://schemas.openxmlformats.org/drawingml/2006/main" name="Пользовательская">
  <a:themeElements>
    <a:clrScheme name="Blue spheres">
      <a:dk1>
        <a:srgbClr val="000000"/>
      </a:dk1>
      <a:lt1>
        <a:srgbClr val="FFFFFF"/>
      </a:lt1>
      <a:dk2>
        <a:srgbClr val="E3E7ED"/>
      </a:dk2>
      <a:lt2>
        <a:srgbClr val="E8E8E8"/>
      </a:lt2>
      <a:accent1>
        <a:srgbClr val="7673F7"/>
      </a:accent1>
      <a:accent2>
        <a:srgbClr val="B8C2FD"/>
      </a:accent2>
      <a:accent3>
        <a:srgbClr val="DFE3FC"/>
      </a:accent3>
      <a:accent4>
        <a:srgbClr val="55B3FD"/>
      </a:accent4>
      <a:accent5>
        <a:srgbClr val="99F7F7"/>
      </a:accent5>
      <a:accent6>
        <a:srgbClr val="FEE43F"/>
      </a:accent6>
      <a:hlink>
        <a:srgbClr val="467886"/>
      </a:hlink>
      <a:folHlink>
        <a:srgbClr val="96607D"/>
      </a:folHlink>
    </a:clrScheme>
    <a:fontScheme name="Custom 23">
      <a:majorFont>
        <a:latin typeface="Aptos"/>
        <a:ea typeface=""/>
        <a:cs typeface=""/>
      </a:majorFont>
      <a:minorFont>
        <a:latin typeface="Apto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076243_win32_CP_V3" id="{81AB0711-29F9-49D0-8A73-16AF25FD4C08}" vid="{D5AD44AB-53B9-4654-A4F8-1821A28F277A}"/>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D9F7D870-58E6-48A2-A932-190ED7A8A1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22873</TotalTime>
  <Words>1063</Words>
  <Application>Microsoft Office PowerPoint</Application>
  <PresentationFormat>Широкоэкранный</PresentationFormat>
  <Paragraphs>221</Paragraphs>
  <Slides>19</Slides>
  <Notes>1</Notes>
  <HiddenSlides>0</HiddenSlides>
  <MMClips>1</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19</vt:i4>
      </vt:variant>
    </vt:vector>
  </HeadingPairs>
  <TitlesOfParts>
    <vt:vector size="25" baseType="lpstr">
      <vt:lpstr>Aptos</vt:lpstr>
      <vt:lpstr>Arial</vt:lpstr>
      <vt:lpstr>Calibri</vt:lpstr>
      <vt:lpstr>Cambria Math</vt:lpstr>
      <vt:lpstr>Georgia</vt:lpstr>
      <vt:lpstr>Пользовательская</vt:lpstr>
      <vt:lpstr>MedVision AI</vt:lpstr>
      <vt:lpstr>Команда fbbc</vt:lpstr>
      <vt:lpstr>Идея</vt:lpstr>
      <vt:lpstr>Этапы разработки</vt:lpstr>
      <vt:lpstr>Фронтенд</vt:lpstr>
      <vt:lpstr>Серверная часть</vt:lpstr>
      <vt:lpstr>Принципы выбора данных</vt:lpstr>
      <vt:lpstr>Использованные данные</vt:lpstr>
      <vt:lpstr>Данные для обучения и валидации</vt:lpstr>
      <vt:lpstr>Pipeline Data (Конвейер данных)</vt:lpstr>
      <vt:lpstr>Комбинированная функция потерь LOSS</vt:lpstr>
      <vt:lpstr>Архитектура CSANet2.5D нейросети</vt:lpstr>
      <vt:lpstr>Обучение</vt:lpstr>
      <vt:lpstr>Итоги обучения</vt:lpstr>
      <vt:lpstr>Итоги обучения</vt:lpstr>
      <vt:lpstr>Демонстрация</vt:lpstr>
      <vt:lpstr>Презентация PowerPoint</vt:lpstr>
      <vt:lpstr>Планы на будущее</vt:lpstr>
      <vt:lpstr>Спасибо за внимание!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Admin</dc:creator>
  <cp:lastModifiedBy>Admin</cp:lastModifiedBy>
  <cp:revision>12</cp:revision>
  <dcterms:created xsi:type="dcterms:W3CDTF">2023-08-29T05:38:01Z</dcterms:created>
  <dcterms:modified xsi:type="dcterms:W3CDTF">2025-10-02T15:45:20Z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